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3"/>
  </p:notesMasterIdLst>
  <p:handoutMasterIdLst>
    <p:handoutMasterId r:id="rId24"/>
  </p:handoutMasterIdLst>
  <p:sldIdLst>
    <p:sldId id="365" r:id="rId6"/>
    <p:sldId id="391" r:id="rId7"/>
    <p:sldId id="447" r:id="rId8"/>
    <p:sldId id="464" r:id="rId9"/>
    <p:sldId id="451" r:id="rId10"/>
    <p:sldId id="456" r:id="rId11"/>
    <p:sldId id="457" r:id="rId12"/>
    <p:sldId id="458" r:id="rId13"/>
    <p:sldId id="459" r:id="rId14"/>
    <p:sldId id="460" r:id="rId15"/>
    <p:sldId id="468" r:id="rId16"/>
    <p:sldId id="465" r:id="rId17"/>
    <p:sldId id="462" r:id="rId18"/>
    <p:sldId id="463" r:id="rId19"/>
    <p:sldId id="467" r:id="rId20"/>
    <p:sldId id="371" r:id="rId21"/>
    <p:sldId id="275" r:id="rId22"/>
  </p:sldIdLst>
  <p:sldSz cx="9144000" cy="6858000" type="screen4x3"/>
  <p:notesSz cx="6797675" cy="9928225"/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D34"/>
    <a:srgbClr val="038748"/>
    <a:srgbClr val="8E9A1A"/>
    <a:srgbClr val="00697F"/>
    <a:srgbClr val="00BCCC"/>
    <a:srgbClr val="EDE9DF"/>
    <a:srgbClr val="7D9DD2"/>
    <a:srgbClr val="20409A"/>
    <a:srgbClr val="58595B"/>
    <a:srgbClr val="C2C3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41" autoAdjust="0"/>
    <p:restoredTop sz="94660"/>
  </p:normalViewPr>
  <p:slideViewPr>
    <p:cSldViewPr>
      <p:cViewPr>
        <p:scale>
          <a:sx n="70" d="100"/>
          <a:sy n="70" d="100"/>
        </p:scale>
        <p:origin x="-2730" y="-894"/>
      </p:cViewPr>
      <p:guideLst>
        <p:guide orient="horz" pos="1600"/>
        <p:guide orient="horz" pos="2403"/>
        <p:guide orient="horz" pos="2290"/>
        <p:guide orient="horz" pos="3955"/>
        <p:guide orient="horz" pos="514"/>
        <p:guide orient="horz" pos="289"/>
        <p:guide orient="horz" pos="4215"/>
        <p:guide orient="horz" pos="872"/>
        <p:guide pos="5447"/>
        <p:guide pos="368"/>
        <p:guide pos="2947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ECBBA-0056-43B2-85A8-1ACE216C448B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218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0218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CC5C7D-6369-4DFE-97D2-43373FF7D1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3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140309-5961-491A-9BDD-7E14447B142D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C26BDD-967D-4925-A13A-C7E47E3775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005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C26BDD-967D-4925-A13A-C7E47E3775BB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3693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6000" y="2052000"/>
            <a:ext cx="5220000" cy="864000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6000" y="2952000"/>
            <a:ext cx="5220000" cy="936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F88F-3854-4885-95FE-2494CE8C138F}" type="datetime1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940" y="2055474"/>
            <a:ext cx="1932548" cy="935904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 userDrawn="1">
            <p:ph type="body" sz="quarter" idx="13"/>
          </p:nvPr>
        </p:nvSpPr>
        <p:spPr>
          <a:xfrm>
            <a:off x="576000" y="648000"/>
            <a:ext cx="5220000" cy="360362"/>
          </a:xfrm>
        </p:spPr>
        <p:txBody>
          <a:bodyPr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307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452970"/>
            <a:ext cx="8064000" cy="43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0" y="1368000"/>
            <a:ext cx="3960000" cy="288000"/>
          </a:xfr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6000" y="1719312"/>
            <a:ext cx="3960000" cy="4536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0000" y="1368000"/>
            <a:ext cx="3960000" cy="288000"/>
          </a:xfr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0000" y="1719312"/>
            <a:ext cx="3960000" cy="4536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DB163-A7FC-4B63-956A-7CB80102D4CA}" type="datetime1">
              <a:rPr lang="en-GB" smtClean="0"/>
              <a:t>22/09/2016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680000" y="1609957"/>
            <a:ext cx="3816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576000" y="1609957"/>
            <a:ext cx="3816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906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453600"/>
            <a:ext cx="8064000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1368000"/>
            <a:ext cx="3960000" cy="2232000"/>
          </a:xfrm>
        </p:spPr>
        <p:txBody>
          <a:bodyPr>
            <a:normAutofit/>
          </a:bodyPr>
          <a:lstStyle>
            <a:lvl1pPr marL="179388" indent="-179388">
              <a:defRPr sz="1400"/>
            </a:lvl1pPr>
            <a:lvl2pPr marL="419100" indent="-234950">
              <a:defRPr sz="1400"/>
            </a:lvl2pPr>
            <a:lvl3pPr marL="641350" indent="-222250">
              <a:defRPr sz="1400"/>
            </a:lvl3pPr>
            <a:lvl4pPr marL="882650" indent="-228600">
              <a:defRPr sz="1400"/>
            </a:lvl4pPr>
            <a:lvl5pPr marL="1116013" indent="-2286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0000" y="1368000"/>
            <a:ext cx="3960000" cy="2232000"/>
          </a:xfrm>
        </p:spPr>
        <p:txBody>
          <a:bodyPr>
            <a:normAutofit/>
          </a:bodyPr>
          <a:lstStyle>
            <a:lvl1pPr marL="179388" indent="-179388">
              <a:defRPr sz="1400"/>
            </a:lvl1pPr>
            <a:lvl2pPr marL="419100" indent="-234950">
              <a:defRPr sz="1400"/>
            </a:lvl2pPr>
            <a:lvl3pPr marL="641350" indent="-222250">
              <a:defRPr sz="1400"/>
            </a:lvl3pPr>
            <a:lvl4pPr marL="882650" indent="-228600">
              <a:defRPr sz="1400"/>
            </a:lvl4pPr>
            <a:lvl5pPr marL="1116013" indent="-2286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F0F5-B2FB-4916-B302-AF4F1723E1F1}" type="datetime1">
              <a:rPr lang="en-GB" smtClean="0"/>
              <a:t>22/09/2016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576000" y="3834000"/>
            <a:ext cx="3960000" cy="2232000"/>
          </a:xfrm>
        </p:spPr>
        <p:txBody>
          <a:bodyPr>
            <a:normAutofit/>
          </a:bodyPr>
          <a:lstStyle>
            <a:lvl1pPr marL="179388" indent="-179388">
              <a:defRPr sz="1400"/>
            </a:lvl1pPr>
            <a:lvl2pPr marL="419100" indent="-234950">
              <a:defRPr sz="1400"/>
            </a:lvl2pPr>
            <a:lvl3pPr marL="641350" indent="-222250">
              <a:defRPr sz="1400"/>
            </a:lvl3pPr>
            <a:lvl4pPr marL="882650" indent="-228600">
              <a:defRPr sz="1400"/>
            </a:lvl4pPr>
            <a:lvl5pPr marL="1116013" indent="-2286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80000" y="3834000"/>
            <a:ext cx="3960000" cy="2232000"/>
          </a:xfrm>
        </p:spPr>
        <p:txBody>
          <a:bodyPr>
            <a:normAutofit/>
          </a:bodyPr>
          <a:lstStyle>
            <a:lvl1pPr marL="179388" indent="-179388">
              <a:defRPr sz="1400"/>
            </a:lvl1pPr>
            <a:lvl2pPr marL="419100" indent="-234950">
              <a:defRPr sz="1400"/>
            </a:lvl2pPr>
            <a:lvl3pPr marL="641350" indent="-222250">
              <a:defRPr sz="1400"/>
            </a:lvl3pPr>
            <a:lvl4pPr marL="882650" indent="-228600">
              <a:defRPr sz="1400"/>
            </a:lvl4pPr>
            <a:lvl5pPr marL="1116013" indent="-2286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434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453600"/>
            <a:ext cx="8064000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E805-7C72-4054-9287-8459AD483922}" type="datetime1">
              <a:rPr lang="en-GB" smtClean="0"/>
              <a:t>22/09/2016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hart Placeholder 10"/>
          <p:cNvSpPr>
            <a:spLocks noGrp="1"/>
          </p:cNvSpPr>
          <p:nvPr>
            <p:ph type="chart" sz="quarter" idx="13"/>
          </p:nvPr>
        </p:nvSpPr>
        <p:spPr>
          <a:xfrm>
            <a:off x="576000" y="1710000"/>
            <a:ext cx="3960000" cy="1908000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576000" y="1368000"/>
            <a:ext cx="3960000" cy="252000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Chart Placeholder 10"/>
          <p:cNvSpPr>
            <a:spLocks noGrp="1"/>
          </p:cNvSpPr>
          <p:nvPr>
            <p:ph type="chart" sz="quarter" idx="15"/>
          </p:nvPr>
        </p:nvSpPr>
        <p:spPr>
          <a:xfrm>
            <a:off x="576000" y="4176000"/>
            <a:ext cx="3960000" cy="1908000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GB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76000" y="3834000"/>
            <a:ext cx="3960000" cy="252000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Chart Placeholder 10"/>
          <p:cNvSpPr>
            <a:spLocks noGrp="1"/>
          </p:cNvSpPr>
          <p:nvPr>
            <p:ph type="chart" sz="quarter" idx="17"/>
          </p:nvPr>
        </p:nvSpPr>
        <p:spPr>
          <a:xfrm>
            <a:off x="4680000" y="1710000"/>
            <a:ext cx="3960000" cy="1908000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4680000" y="1368000"/>
            <a:ext cx="3960000" cy="252000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Chart Placeholder 10"/>
          <p:cNvSpPr>
            <a:spLocks noGrp="1"/>
          </p:cNvSpPr>
          <p:nvPr>
            <p:ph type="chart" sz="quarter" idx="19"/>
          </p:nvPr>
        </p:nvSpPr>
        <p:spPr>
          <a:xfrm>
            <a:off x="4680000" y="4176000"/>
            <a:ext cx="3960000" cy="1908000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GB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4680000" y="3834000"/>
            <a:ext cx="3960000" cy="252000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4680000" y="1556792"/>
            <a:ext cx="3888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>
          <a:xfrm>
            <a:off x="4680000" y="4018926"/>
            <a:ext cx="3888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576000" y="1556792"/>
            <a:ext cx="3888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>
            <a:off x="576000" y="4018926"/>
            <a:ext cx="3888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5948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453600"/>
            <a:ext cx="8064000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1367999"/>
            <a:ext cx="8064000" cy="2232000"/>
          </a:xfrm>
        </p:spPr>
        <p:txBody>
          <a:bodyPr>
            <a:normAutofit/>
          </a:bodyPr>
          <a:lstStyle>
            <a:lvl1pPr marL="179388" indent="-179388">
              <a:defRPr sz="1400"/>
            </a:lvl1pPr>
            <a:lvl2pPr marL="427038" indent="-234950">
              <a:defRPr sz="1400"/>
            </a:lvl2pPr>
            <a:lvl3pPr marL="657225" indent="-228600">
              <a:defRPr sz="1400"/>
            </a:lvl3pPr>
            <a:lvl4pPr marL="874713" indent="-228600">
              <a:defRPr sz="1400"/>
            </a:lvl4pPr>
            <a:lvl5pPr marL="1068388" indent="-180975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4DFAA-C692-47E6-A919-08272176B798}" type="datetime1">
              <a:rPr lang="en-GB" smtClean="0"/>
              <a:t>22/09/2016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576000" y="3744000"/>
            <a:ext cx="8064000" cy="2232000"/>
          </a:xfrm>
        </p:spPr>
        <p:txBody>
          <a:bodyPr>
            <a:normAutofit/>
          </a:bodyPr>
          <a:lstStyle>
            <a:lvl1pPr marL="179388" indent="-179388">
              <a:defRPr sz="1400"/>
            </a:lvl1pPr>
            <a:lvl2pPr marL="427038" indent="-234950">
              <a:defRPr sz="1400"/>
            </a:lvl2pPr>
            <a:lvl3pPr marL="657225" indent="-228600">
              <a:defRPr sz="1400"/>
            </a:lvl3pPr>
            <a:lvl4pPr marL="874713" indent="-228600">
              <a:defRPr sz="1400"/>
            </a:lvl4pPr>
            <a:lvl5pPr marL="1068388" indent="-180975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0025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453600"/>
            <a:ext cx="8064000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1368000"/>
            <a:ext cx="2592000" cy="4896000"/>
          </a:xfrm>
        </p:spPr>
        <p:txBody>
          <a:bodyPr>
            <a:normAutofit/>
          </a:bodyPr>
          <a:lstStyle>
            <a:lvl1pPr marL="179388" indent="-179388">
              <a:defRPr sz="1400"/>
            </a:lvl1pPr>
            <a:lvl2pPr marL="419100" indent="-234950">
              <a:defRPr sz="1400"/>
            </a:lvl2pPr>
            <a:lvl3pPr marL="647700" indent="-228600">
              <a:defRPr sz="1400"/>
            </a:lvl3pPr>
            <a:lvl4pPr marL="866775" indent="-228600">
              <a:defRPr sz="1400"/>
            </a:lvl4pPr>
            <a:lvl5pPr marL="1116013" indent="-2286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06920" y="1368000"/>
            <a:ext cx="5328000" cy="4896000"/>
          </a:xfrm>
        </p:spPr>
        <p:txBody>
          <a:bodyPr>
            <a:normAutofit/>
          </a:bodyPr>
          <a:lstStyle>
            <a:lvl1pPr marL="179388" indent="-179388">
              <a:defRPr sz="1400"/>
            </a:lvl1pPr>
            <a:lvl2pPr marL="419100" indent="-234950">
              <a:defRPr sz="1400"/>
            </a:lvl2pPr>
            <a:lvl3pPr marL="657225" indent="-228600">
              <a:defRPr sz="1400"/>
            </a:lvl3pPr>
            <a:lvl4pPr marL="882650" indent="-228600">
              <a:defRPr sz="1400"/>
            </a:lvl4pPr>
            <a:lvl5pPr marL="1116013" indent="-2286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8B3D-F803-4DF3-81C3-64AD70D090B5}" type="datetime1">
              <a:rPr lang="en-GB" smtClean="0"/>
              <a:t>22/09/2016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6519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Revers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453600"/>
            <a:ext cx="8064000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97191-20C8-4B1B-845A-5FBCA35CBDD0}" type="datetime1">
              <a:rPr lang="en-GB" smtClean="0"/>
              <a:t>22/09/2016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6048000" y="1367999"/>
            <a:ext cx="2592000" cy="4896000"/>
          </a:xfrm>
        </p:spPr>
        <p:txBody>
          <a:bodyPr>
            <a:normAutofit/>
          </a:bodyPr>
          <a:lstStyle>
            <a:lvl1pPr marL="179388" indent="-179388">
              <a:defRPr sz="1400"/>
            </a:lvl1pPr>
            <a:lvl2pPr marL="358775" indent="-174625">
              <a:defRPr sz="1400"/>
            </a:lvl2pPr>
            <a:lvl3pPr marL="647700" indent="-228600">
              <a:defRPr sz="1400"/>
            </a:lvl3pPr>
            <a:lvl4pPr marL="866775" indent="-228600">
              <a:defRPr sz="1400"/>
            </a:lvl4pPr>
            <a:lvl5pPr marL="1116013" indent="-2286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576000" y="1367999"/>
            <a:ext cx="5328000" cy="4896000"/>
          </a:xfrm>
        </p:spPr>
        <p:txBody>
          <a:bodyPr>
            <a:normAutofit/>
          </a:bodyPr>
          <a:lstStyle>
            <a:lvl1pPr marL="179388" indent="-179388">
              <a:defRPr sz="1400"/>
            </a:lvl1pPr>
            <a:lvl2pPr marL="358775" indent="-174625">
              <a:defRPr sz="1400"/>
            </a:lvl2pPr>
            <a:lvl3pPr marL="657225" indent="-228600">
              <a:defRPr sz="1400"/>
            </a:lvl3pPr>
            <a:lvl4pPr marL="882650" indent="-228600">
              <a:defRPr sz="1400"/>
            </a:lvl4pPr>
            <a:lvl5pPr marL="1116013" indent="-2286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0179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wo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453600"/>
            <a:ext cx="8064000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1367999"/>
            <a:ext cx="3960000" cy="4716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9A33-A7E1-415A-BC83-4DD72EA4C049}" type="datetime1">
              <a:rPr lang="en-GB" smtClean="0"/>
              <a:t>22/09/2016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40000" y="6422400"/>
            <a:ext cx="1800000" cy="252000"/>
          </a:xfrm>
        </p:spPr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Chart Placeholder 10"/>
          <p:cNvSpPr>
            <a:spLocks noGrp="1"/>
          </p:cNvSpPr>
          <p:nvPr>
            <p:ph type="chart" sz="quarter" idx="17"/>
          </p:nvPr>
        </p:nvSpPr>
        <p:spPr>
          <a:xfrm>
            <a:off x="4680000" y="1702800"/>
            <a:ext cx="3960000" cy="1908000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GB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4680000" y="1368000"/>
            <a:ext cx="3960000" cy="252000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Chart Placeholder 10"/>
          <p:cNvSpPr>
            <a:spLocks noGrp="1"/>
          </p:cNvSpPr>
          <p:nvPr>
            <p:ph type="chart" sz="quarter" idx="19"/>
          </p:nvPr>
        </p:nvSpPr>
        <p:spPr>
          <a:xfrm>
            <a:off x="4680000" y="4169064"/>
            <a:ext cx="3960000" cy="1908000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GB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4680000" y="3833752"/>
            <a:ext cx="3960000" cy="252000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680000" y="1556792"/>
            <a:ext cx="3960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4680000" y="4018926"/>
            <a:ext cx="3960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52749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rrow Text and Two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453600"/>
            <a:ext cx="8064000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1368000"/>
            <a:ext cx="2592000" cy="4716000"/>
          </a:xfrm>
        </p:spPr>
        <p:txBody>
          <a:bodyPr>
            <a:normAutofit/>
          </a:bodyPr>
          <a:lstStyle>
            <a:lvl1pPr>
              <a:defRPr sz="1400"/>
            </a:lvl1pPr>
            <a:lvl2pPr marL="444500" indent="-166688"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007A-F4B0-4721-97C2-B561BEC62FFE}" type="datetime1">
              <a:rPr lang="en-GB" smtClean="0"/>
              <a:t>22/09/2016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hart Placeholder 10"/>
          <p:cNvSpPr>
            <a:spLocks noGrp="1"/>
          </p:cNvSpPr>
          <p:nvPr>
            <p:ph type="chart" sz="quarter" idx="17"/>
          </p:nvPr>
        </p:nvSpPr>
        <p:spPr>
          <a:xfrm>
            <a:off x="3312000" y="1702800"/>
            <a:ext cx="5328000" cy="1908000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GB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3312000" y="1368000"/>
            <a:ext cx="5328000" cy="252000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hart Placeholder 10"/>
          <p:cNvSpPr>
            <a:spLocks noGrp="1"/>
          </p:cNvSpPr>
          <p:nvPr>
            <p:ph type="chart" sz="quarter" idx="19"/>
          </p:nvPr>
        </p:nvSpPr>
        <p:spPr>
          <a:xfrm>
            <a:off x="3312000" y="4169064"/>
            <a:ext cx="5328000" cy="1908000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GB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3312000" y="3833752"/>
            <a:ext cx="5328000" cy="252000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3312000" y="1556792"/>
            <a:ext cx="5328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3312000" y="4018926"/>
            <a:ext cx="5328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54727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rrow Text and Two Charts Revers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453600"/>
            <a:ext cx="8064000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48000" y="1368000"/>
            <a:ext cx="2592000" cy="4716000"/>
          </a:xfrm>
        </p:spPr>
        <p:txBody>
          <a:bodyPr>
            <a:normAutofit/>
          </a:bodyPr>
          <a:lstStyle>
            <a:lvl1pPr>
              <a:defRPr sz="1400"/>
            </a:lvl1pPr>
            <a:lvl2pPr marL="444500" indent="-166688"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39DFD-065B-4AF7-8721-8DEE40C2D91B}" type="datetime1">
              <a:rPr lang="en-GB" smtClean="0"/>
              <a:t>22/09/2016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hart Placeholder 10"/>
          <p:cNvSpPr>
            <a:spLocks noGrp="1"/>
          </p:cNvSpPr>
          <p:nvPr>
            <p:ph type="chart" sz="quarter" idx="17"/>
          </p:nvPr>
        </p:nvSpPr>
        <p:spPr>
          <a:xfrm>
            <a:off x="576000" y="1702800"/>
            <a:ext cx="5328000" cy="1908000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GB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576000" y="1368000"/>
            <a:ext cx="5328000" cy="252000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hart Placeholder 10"/>
          <p:cNvSpPr>
            <a:spLocks noGrp="1"/>
          </p:cNvSpPr>
          <p:nvPr>
            <p:ph type="chart" sz="quarter" idx="19"/>
          </p:nvPr>
        </p:nvSpPr>
        <p:spPr>
          <a:xfrm>
            <a:off x="576000" y="4169064"/>
            <a:ext cx="5328000" cy="1908000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GB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576000" y="3833752"/>
            <a:ext cx="5328000" cy="252000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576000" y="1556792"/>
            <a:ext cx="5328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576000" y="4018926"/>
            <a:ext cx="5328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95797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453600"/>
            <a:ext cx="8064000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1367999"/>
            <a:ext cx="2592000" cy="4896000"/>
          </a:xfrm>
        </p:spPr>
        <p:txBody>
          <a:bodyPr>
            <a:normAutofit/>
          </a:bodyPr>
          <a:lstStyle>
            <a:lvl1pPr marL="179388" indent="-179388">
              <a:defRPr sz="1200"/>
            </a:lvl1pPr>
            <a:lvl2pPr marL="358775" indent="-166688">
              <a:defRPr sz="1200"/>
            </a:lvl2pPr>
            <a:lvl3pPr marL="538163" indent="-187325">
              <a:defRPr sz="1200"/>
            </a:lvl3pPr>
            <a:lvl4pPr marL="717550" indent="-176213">
              <a:defRPr sz="1200"/>
            </a:lvl4pPr>
            <a:lvl5pPr marL="896938" indent="-179388" defTabSz="939800">
              <a:tabLst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F2168-4A34-4EE7-B789-A36043567802}" type="datetime1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312000" y="1367999"/>
            <a:ext cx="2592000" cy="4896000"/>
          </a:xfrm>
        </p:spPr>
        <p:txBody>
          <a:bodyPr>
            <a:normAutofit/>
          </a:bodyPr>
          <a:lstStyle>
            <a:lvl1pPr marL="179388" indent="-179388">
              <a:defRPr sz="1200"/>
            </a:lvl1pPr>
            <a:lvl2pPr marL="358775" indent="-166688">
              <a:defRPr sz="1200"/>
            </a:lvl2pPr>
            <a:lvl3pPr marL="538163" indent="-187325">
              <a:defRPr sz="1200"/>
            </a:lvl3pPr>
            <a:lvl4pPr marL="717550" indent="-176213">
              <a:defRPr sz="1200"/>
            </a:lvl4pPr>
            <a:lvl5pPr marL="896938" indent="-179388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6048000" y="1367999"/>
            <a:ext cx="2592000" cy="4896000"/>
          </a:xfrm>
        </p:spPr>
        <p:txBody>
          <a:bodyPr>
            <a:normAutofit/>
          </a:bodyPr>
          <a:lstStyle>
            <a:lvl1pPr marL="179388" indent="-179388">
              <a:defRPr sz="1200"/>
            </a:lvl1pPr>
            <a:lvl2pPr marL="358775" indent="-166688">
              <a:defRPr sz="1200"/>
            </a:lvl2pPr>
            <a:lvl3pPr marL="538163" indent="-187325">
              <a:defRPr sz="1200"/>
            </a:lvl3pPr>
            <a:lvl4pPr marL="717550" indent="-176213">
              <a:defRPr sz="1200"/>
            </a:lvl4pPr>
            <a:lvl5pPr marL="896938" indent="-179388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9428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000" y="2052000"/>
            <a:ext cx="8064000" cy="864000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6000" y="2952000"/>
            <a:ext cx="4032000" cy="936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F88F-3854-4885-95FE-2494CE8C138F}" type="datetime1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576000" y="4509120"/>
            <a:ext cx="2007692" cy="900000"/>
            <a:chOff x="116601" y="5744680"/>
            <a:chExt cx="2088000" cy="936000"/>
          </a:xfrm>
        </p:grpSpPr>
        <p:sp>
          <p:nvSpPr>
            <p:cNvPr id="9" name="Rectangle 8"/>
            <p:cNvSpPr/>
            <p:nvPr/>
          </p:nvSpPr>
          <p:spPr>
            <a:xfrm>
              <a:off x="116601" y="5744680"/>
              <a:ext cx="2088000" cy="93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565" y="5780680"/>
              <a:ext cx="1784072" cy="864000"/>
            </a:xfrm>
            <a:prstGeom prst="rect">
              <a:avLst/>
            </a:prstGeom>
          </p:spPr>
        </p:pic>
      </p:grp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576000" y="648000"/>
            <a:ext cx="8064000" cy="360362"/>
          </a:xfrm>
        </p:spPr>
        <p:txBody>
          <a:bodyPr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33501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our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453600"/>
            <a:ext cx="8064000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1367999"/>
            <a:ext cx="1908000" cy="4896000"/>
          </a:xfrm>
        </p:spPr>
        <p:txBody>
          <a:bodyPr>
            <a:normAutofit/>
          </a:bodyPr>
          <a:lstStyle>
            <a:lvl1pPr marL="179388" indent="-179388">
              <a:defRPr sz="1000"/>
            </a:lvl1pPr>
            <a:lvl2pPr marL="376238" indent="-166688">
              <a:defRPr sz="1000"/>
            </a:lvl2pPr>
            <a:lvl3pPr marL="573088" indent="-187325">
              <a:defRPr sz="1000"/>
            </a:lvl3pPr>
            <a:lvl4pPr marL="717550" indent="-131763">
              <a:defRPr sz="1000"/>
            </a:lvl4pPr>
            <a:lvl5pPr marL="879475" indent="-171450">
              <a:tabLst/>
              <a:defRPr sz="1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8A6F0-74F8-4A91-91BC-7A1578FD0F3C}" type="datetime1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2628000" y="1367999"/>
            <a:ext cx="1908000" cy="4896000"/>
          </a:xfrm>
        </p:spPr>
        <p:txBody>
          <a:bodyPr>
            <a:normAutofit/>
          </a:bodyPr>
          <a:lstStyle>
            <a:lvl1pPr marL="179388" indent="-179388">
              <a:defRPr sz="1000"/>
            </a:lvl1pPr>
            <a:lvl2pPr marL="376238" indent="-166688">
              <a:defRPr sz="1000"/>
            </a:lvl2pPr>
            <a:lvl3pPr marL="573088" indent="-187325">
              <a:defRPr sz="1000"/>
            </a:lvl3pPr>
            <a:lvl4pPr marL="717550" indent="-131763">
              <a:defRPr sz="1000"/>
            </a:lvl4pPr>
            <a:lvl5pPr marL="879475" indent="-171450">
              <a:defRPr sz="1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680000" y="1367999"/>
            <a:ext cx="1908000" cy="4896000"/>
          </a:xfrm>
        </p:spPr>
        <p:txBody>
          <a:bodyPr>
            <a:normAutofit/>
          </a:bodyPr>
          <a:lstStyle>
            <a:lvl1pPr marL="179388" indent="-179388">
              <a:defRPr sz="1000"/>
            </a:lvl1pPr>
            <a:lvl2pPr marL="376238" indent="-166688">
              <a:defRPr sz="1000"/>
            </a:lvl2pPr>
            <a:lvl3pPr marL="573088" indent="-187325">
              <a:defRPr sz="1000"/>
            </a:lvl3pPr>
            <a:lvl4pPr marL="717550" indent="-131763">
              <a:defRPr sz="1000"/>
            </a:lvl4pPr>
            <a:lvl5pPr marL="879475" indent="-171450">
              <a:defRPr sz="1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4" name="Content Placeholder 2"/>
          <p:cNvSpPr>
            <a:spLocks noGrp="1"/>
          </p:cNvSpPr>
          <p:nvPr>
            <p:ph idx="15"/>
          </p:nvPr>
        </p:nvSpPr>
        <p:spPr>
          <a:xfrm>
            <a:off x="6732000" y="1367999"/>
            <a:ext cx="1908000" cy="4896000"/>
          </a:xfrm>
        </p:spPr>
        <p:txBody>
          <a:bodyPr>
            <a:normAutofit/>
          </a:bodyPr>
          <a:lstStyle>
            <a:lvl1pPr marL="179388" indent="-179388">
              <a:defRPr sz="1000"/>
            </a:lvl1pPr>
            <a:lvl2pPr marL="376238" indent="-166688">
              <a:defRPr sz="1000"/>
            </a:lvl2pPr>
            <a:lvl3pPr marL="573088" indent="-187325">
              <a:defRPr sz="1000"/>
            </a:lvl3pPr>
            <a:lvl4pPr marL="717550" indent="-131763">
              <a:defRPr sz="1000"/>
            </a:lvl4pPr>
            <a:lvl5pPr marL="879475" indent="-171450">
              <a:defRPr sz="1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65957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ont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453600"/>
            <a:ext cx="8064000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D719-0411-4BC8-A965-77343026E3E2}" type="datetime1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576000" y="1368000"/>
            <a:ext cx="2592000" cy="2232000"/>
          </a:xfrm>
        </p:spPr>
        <p:txBody>
          <a:bodyPr>
            <a:normAutofit/>
          </a:bodyPr>
          <a:lstStyle>
            <a:lvl1pPr marL="179388" indent="-179388">
              <a:defRPr sz="1200"/>
            </a:lvl1pPr>
            <a:lvl2pPr marL="358775" indent="-166688">
              <a:defRPr sz="1200"/>
            </a:lvl2pPr>
            <a:lvl3pPr marL="538163" indent="-187325">
              <a:defRPr sz="1200"/>
            </a:lvl3pPr>
            <a:lvl4pPr marL="717550" indent="-176213">
              <a:defRPr sz="1200"/>
            </a:lvl4pPr>
            <a:lvl5pPr marL="896938" indent="-179388" defTabSz="939800">
              <a:tabLst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6" name="Content Placeholder 2"/>
          <p:cNvSpPr>
            <a:spLocks noGrp="1"/>
          </p:cNvSpPr>
          <p:nvPr>
            <p:ph idx="13"/>
          </p:nvPr>
        </p:nvSpPr>
        <p:spPr>
          <a:xfrm>
            <a:off x="3312000" y="1368000"/>
            <a:ext cx="2592000" cy="2232000"/>
          </a:xfrm>
        </p:spPr>
        <p:txBody>
          <a:bodyPr>
            <a:normAutofit/>
          </a:bodyPr>
          <a:lstStyle>
            <a:lvl1pPr marL="179388" indent="-179388">
              <a:defRPr sz="1200"/>
            </a:lvl1pPr>
            <a:lvl2pPr marL="358775" indent="-166688">
              <a:defRPr sz="1200"/>
            </a:lvl2pPr>
            <a:lvl3pPr marL="538163" indent="-187325">
              <a:defRPr sz="1200"/>
            </a:lvl3pPr>
            <a:lvl4pPr marL="717550" indent="-176213">
              <a:defRPr sz="1200"/>
            </a:lvl4pPr>
            <a:lvl5pPr marL="896938" indent="-179388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7" name="Content Placeholder 2"/>
          <p:cNvSpPr>
            <a:spLocks noGrp="1"/>
          </p:cNvSpPr>
          <p:nvPr>
            <p:ph idx="14"/>
          </p:nvPr>
        </p:nvSpPr>
        <p:spPr>
          <a:xfrm>
            <a:off x="6048000" y="1368000"/>
            <a:ext cx="2592000" cy="2232000"/>
          </a:xfrm>
        </p:spPr>
        <p:txBody>
          <a:bodyPr>
            <a:normAutofit/>
          </a:bodyPr>
          <a:lstStyle>
            <a:lvl1pPr marL="179388" indent="-179388">
              <a:defRPr sz="1200"/>
            </a:lvl1pPr>
            <a:lvl2pPr marL="358775" indent="-166688">
              <a:defRPr sz="1200"/>
            </a:lvl2pPr>
            <a:lvl3pPr marL="538163" indent="-187325">
              <a:defRPr sz="1200"/>
            </a:lvl3pPr>
            <a:lvl4pPr marL="717550" indent="-176213">
              <a:defRPr sz="1200"/>
            </a:lvl4pPr>
            <a:lvl5pPr marL="896938" indent="-179388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8" name="Content Placeholder 2"/>
          <p:cNvSpPr>
            <a:spLocks noGrp="1"/>
          </p:cNvSpPr>
          <p:nvPr>
            <p:ph idx="15"/>
          </p:nvPr>
        </p:nvSpPr>
        <p:spPr>
          <a:xfrm>
            <a:off x="576000" y="3833752"/>
            <a:ext cx="2592000" cy="2232000"/>
          </a:xfrm>
        </p:spPr>
        <p:txBody>
          <a:bodyPr>
            <a:normAutofit/>
          </a:bodyPr>
          <a:lstStyle>
            <a:lvl1pPr marL="179388" indent="-179388">
              <a:defRPr sz="1200"/>
            </a:lvl1pPr>
            <a:lvl2pPr marL="358775" indent="-166688">
              <a:defRPr sz="1200"/>
            </a:lvl2pPr>
            <a:lvl3pPr marL="538163" indent="-187325">
              <a:defRPr sz="1200"/>
            </a:lvl3pPr>
            <a:lvl4pPr marL="717550" indent="-176213">
              <a:defRPr sz="1200"/>
            </a:lvl4pPr>
            <a:lvl5pPr marL="896938" indent="-179388" defTabSz="939800">
              <a:tabLst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9" name="Content Placeholder 2"/>
          <p:cNvSpPr>
            <a:spLocks noGrp="1"/>
          </p:cNvSpPr>
          <p:nvPr>
            <p:ph idx="16"/>
          </p:nvPr>
        </p:nvSpPr>
        <p:spPr>
          <a:xfrm>
            <a:off x="3312000" y="3833752"/>
            <a:ext cx="2592000" cy="2232000"/>
          </a:xfrm>
        </p:spPr>
        <p:txBody>
          <a:bodyPr>
            <a:normAutofit/>
          </a:bodyPr>
          <a:lstStyle>
            <a:lvl1pPr marL="179388" indent="-179388">
              <a:defRPr sz="1200"/>
            </a:lvl1pPr>
            <a:lvl2pPr marL="358775" indent="-166688">
              <a:defRPr sz="1200"/>
            </a:lvl2pPr>
            <a:lvl3pPr marL="538163" indent="-187325">
              <a:defRPr sz="1200"/>
            </a:lvl3pPr>
            <a:lvl4pPr marL="717550" indent="-176213">
              <a:defRPr sz="1200"/>
            </a:lvl4pPr>
            <a:lvl5pPr marL="896938" indent="-179388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0" name="Content Placeholder 2"/>
          <p:cNvSpPr>
            <a:spLocks noGrp="1"/>
          </p:cNvSpPr>
          <p:nvPr>
            <p:ph idx="17"/>
          </p:nvPr>
        </p:nvSpPr>
        <p:spPr>
          <a:xfrm>
            <a:off x="6048000" y="3833752"/>
            <a:ext cx="2592000" cy="2232000"/>
          </a:xfrm>
        </p:spPr>
        <p:txBody>
          <a:bodyPr>
            <a:normAutofit/>
          </a:bodyPr>
          <a:lstStyle>
            <a:lvl1pPr marL="179388" indent="-179388">
              <a:defRPr sz="1200"/>
            </a:lvl1pPr>
            <a:lvl2pPr marL="358775" indent="-166688">
              <a:defRPr sz="1200"/>
            </a:lvl2pPr>
            <a:lvl3pPr marL="538163" indent="-187325">
              <a:defRPr sz="1200"/>
            </a:lvl3pPr>
            <a:lvl4pPr marL="717550" indent="-176213">
              <a:defRPr sz="1200"/>
            </a:lvl4pPr>
            <a:lvl5pPr marL="896938" indent="-179388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006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453600"/>
            <a:ext cx="8064000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6136D-6CB0-410C-B43D-710155FC4ACC}" type="datetime1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576000" y="1367999"/>
            <a:ext cx="1908000" cy="2232000"/>
          </a:xfrm>
        </p:spPr>
        <p:txBody>
          <a:bodyPr>
            <a:normAutofit/>
          </a:bodyPr>
          <a:lstStyle>
            <a:lvl1pPr marL="179388" indent="-179388">
              <a:defRPr sz="1000"/>
            </a:lvl1pPr>
            <a:lvl2pPr marL="376238" indent="-166688">
              <a:defRPr sz="1000"/>
            </a:lvl2pPr>
            <a:lvl3pPr marL="573088" indent="-187325">
              <a:defRPr sz="1000"/>
            </a:lvl3pPr>
            <a:lvl4pPr marL="717550" indent="-131763">
              <a:defRPr sz="1000"/>
            </a:lvl4pPr>
            <a:lvl5pPr marL="879475" indent="-171450">
              <a:tabLst/>
              <a:defRPr sz="1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6" name="Content Placeholder 2"/>
          <p:cNvSpPr>
            <a:spLocks noGrp="1"/>
          </p:cNvSpPr>
          <p:nvPr>
            <p:ph idx="13"/>
          </p:nvPr>
        </p:nvSpPr>
        <p:spPr>
          <a:xfrm>
            <a:off x="2628080" y="1367999"/>
            <a:ext cx="1908000" cy="2232000"/>
          </a:xfrm>
        </p:spPr>
        <p:txBody>
          <a:bodyPr>
            <a:normAutofit/>
          </a:bodyPr>
          <a:lstStyle>
            <a:lvl1pPr marL="179388" indent="-179388">
              <a:defRPr sz="1000"/>
            </a:lvl1pPr>
            <a:lvl2pPr marL="376238" indent="-166688">
              <a:defRPr sz="1000"/>
            </a:lvl2pPr>
            <a:lvl3pPr marL="573088" indent="-187325">
              <a:defRPr sz="1000"/>
            </a:lvl3pPr>
            <a:lvl4pPr marL="717550" indent="-131763">
              <a:defRPr sz="1000"/>
            </a:lvl4pPr>
            <a:lvl5pPr marL="879475" indent="-171450">
              <a:defRPr sz="1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7" name="Content Placeholder 2"/>
          <p:cNvSpPr>
            <a:spLocks noGrp="1"/>
          </p:cNvSpPr>
          <p:nvPr>
            <p:ph idx="14"/>
          </p:nvPr>
        </p:nvSpPr>
        <p:spPr>
          <a:xfrm>
            <a:off x="4680160" y="1367999"/>
            <a:ext cx="1908000" cy="2232000"/>
          </a:xfrm>
        </p:spPr>
        <p:txBody>
          <a:bodyPr>
            <a:normAutofit/>
          </a:bodyPr>
          <a:lstStyle>
            <a:lvl1pPr marL="179388" indent="-179388">
              <a:defRPr sz="1000"/>
            </a:lvl1pPr>
            <a:lvl2pPr marL="376238" indent="-166688">
              <a:defRPr sz="1000"/>
            </a:lvl2pPr>
            <a:lvl3pPr marL="573088" indent="-187325">
              <a:defRPr sz="1000"/>
            </a:lvl3pPr>
            <a:lvl4pPr marL="717550" indent="-131763">
              <a:defRPr sz="1000"/>
            </a:lvl4pPr>
            <a:lvl5pPr marL="879475" indent="-171450">
              <a:defRPr sz="1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8" name="Content Placeholder 2"/>
          <p:cNvSpPr>
            <a:spLocks noGrp="1"/>
          </p:cNvSpPr>
          <p:nvPr>
            <p:ph idx="15"/>
          </p:nvPr>
        </p:nvSpPr>
        <p:spPr>
          <a:xfrm>
            <a:off x="6732240" y="1367999"/>
            <a:ext cx="1908000" cy="2232000"/>
          </a:xfrm>
        </p:spPr>
        <p:txBody>
          <a:bodyPr>
            <a:normAutofit/>
          </a:bodyPr>
          <a:lstStyle>
            <a:lvl1pPr marL="179388" indent="-179388">
              <a:defRPr sz="1000"/>
            </a:lvl1pPr>
            <a:lvl2pPr marL="376238" indent="-166688">
              <a:defRPr sz="1000"/>
            </a:lvl2pPr>
            <a:lvl3pPr marL="573088" indent="-187325">
              <a:defRPr sz="1000"/>
            </a:lvl3pPr>
            <a:lvl4pPr marL="717550" indent="-131763">
              <a:defRPr sz="1000"/>
            </a:lvl4pPr>
            <a:lvl5pPr marL="879475" indent="-171450">
              <a:defRPr sz="1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9" name="Content Placeholder 2"/>
          <p:cNvSpPr>
            <a:spLocks noGrp="1"/>
          </p:cNvSpPr>
          <p:nvPr>
            <p:ph idx="16"/>
          </p:nvPr>
        </p:nvSpPr>
        <p:spPr>
          <a:xfrm>
            <a:off x="576000" y="3833752"/>
            <a:ext cx="1908000" cy="2232000"/>
          </a:xfrm>
        </p:spPr>
        <p:txBody>
          <a:bodyPr>
            <a:normAutofit/>
          </a:bodyPr>
          <a:lstStyle>
            <a:lvl1pPr marL="179388" indent="-179388">
              <a:defRPr sz="1000"/>
            </a:lvl1pPr>
            <a:lvl2pPr marL="376238" indent="-166688">
              <a:defRPr sz="1000"/>
            </a:lvl2pPr>
            <a:lvl3pPr marL="573088" indent="-187325">
              <a:defRPr sz="1000"/>
            </a:lvl3pPr>
            <a:lvl4pPr marL="717550" indent="-131763">
              <a:defRPr sz="1000"/>
            </a:lvl4pPr>
            <a:lvl5pPr marL="879475" indent="-171450">
              <a:tabLst/>
              <a:defRPr sz="1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0" name="Content Placeholder 2"/>
          <p:cNvSpPr>
            <a:spLocks noGrp="1"/>
          </p:cNvSpPr>
          <p:nvPr>
            <p:ph idx="17"/>
          </p:nvPr>
        </p:nvSpPr>
        <p:spPr>
          <a:xfrm>
            <a:off x="2628080" y="3833752"/>
            <a:ext cx="1908000" cy="2232000"/>
          </a:xfrm>
        </p:spPr>
        <p:txBody>
          <a:bodyPr>
            <a:normAutofit/>
          </a:bodyPr>
          <a:lstStyle>
            <a:lvl1pPr marL="179388" indent="-179388">
              <a:defRPr sz="1000"/>
            </a:lvl1pPr>
            <a:lvl2pPr marL="376238" indent="-166688">
              <a:defRPr sz="1000"/>
            </a:lvl2pPr>
            <a:lvl3pPr marL="573088" indent="-187325">
              <a:defRPr sz="1000"/>
            </a:lvl3pPr>
            <a:lvl4pPr marL="717550" indent="-131763">
              <a:defRPr sz="1000"/>
            </a:lvl4pPr>
            <a:lvl5pPr marL="879475" indent="-171450">
              <a:defRPr sz="1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8"/>
          </p:nvPr>
        </p:nvSpPr>
        <p:spPr>
          <a:xfrm>
            <a:off x="4680160" y="3833752"/>
            <a:ext cx="1908000" cy="2232000"/>
          </a:xfrm>
        </p:spPr>
        <p:txBody>
          <a:bodyPr>
            <a:normAutofit/>
          </a:bodyPr>
          <a:lstStyle>
            <a:lvl1pPr marL="179388" indent="-179388">
              <a:defRPr sz="1000"/>
            </a:lvl1pPr>
            <a:lvl2pPr marL="376238" indent="-166688">
              <a:defRPr sz="1000"/>
            </a:lvl2pPr>
            <a:lvl3pPr marL="573088" indent="-187325">
              <a:defRPr sz="1000"/>
            </a:lvl3pPr>
            <a:lvl4pPr marL="717550" indent="-131763">
              <a:defRPr sz="1000"/>
            </a:lvl4pPr>
            <a:lvl5pPr marL="879475" indent="-171450">
              <a:defRPr sz="1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2" name="Content Placeholder 2"/>
          <p:cNvSpPr>
            <a:spLocks noGrp="1"/>
          </p:cNvSpPr>
          <p:nvPr>
            <p:ph idx="19"/>
          </p:nvPr>
        </p:nvSpPr>
        <p:spPr>
          <a:xfrm>
            <a:off x="6732240" y="3833752"/>
            <a:ext cx="1908000" cy="2232000"/>
          </a:xfrm>
        </p:spPr>
        <p:txBody>
          <a:bodyPr>
            <a:normAutofit/>
          </a:bodyPr>
          <a:lstStyle>
            <a:lvl1pPr marL="179388" indent="-179388">
              <a:defRPr sz="1000"/>
            </a:lvl1pPr>
            <a:lvl2pPr marL="376238" indent="-166688">
              <a:defRPr sz="1000"/>
            </a:lvl2pPr>
            <a:lvl3pPr marL="573088" indent="-187325">
              <a:defRPr sz="1000"/>
            </a:lvl3pPr>
            <a:lvl4pPr marL="717550" indent="-131763">
              <a:defRPr sz="1000"/>
            </a:lvl4pPr>
            <a:lvl5pPr marL="879475" indent="-171450">
              <a:defRPr sz="1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8763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20"/>
          </p:nvPr>
        </p:nvSpPr>
        <p:spPr>
          <a:xfrm>
            <a:off x="576000" y="1368000"/>
            <a:ext cx="1908000" cy="10800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22"/>
          </p:nvPr>
        </p:nvSpPr>
        <p:spPr>
          <a:xfrm>
            <a:off x="6732000" y="1368000"/>
            <a:ext cx="1908000" cy="10800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4680000" y="1368000"/>
            <a:ext cx="1908000" cy="10800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28" name="Picture Placeholder 6"/>
          <p:cNvSpPr>
            <a:spLocks noGrp="1"/>
          </p:cNvSpPr>
          <p:nvPr>
            <p:ph type="pic" sz="quarter" idx="26"/>
          </p:nvPr>
        </p:nvSpPr>
        <p:spPr>
          <a:xfrm>
            <a:off x="2628000" y="1368000"/>
            <a:ext cx="1908000" cy="10800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28"/>
          </p:nvPr>
        </p:nvSpPr>
        <p:spPr>
          <a:xfrm>
            <a:off x="576000" y="3841342"/>
            <a:ext cx="1908000" cy="10800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30"/>
          </p:nvPr>
        </p:nvSpPr>
        <p:spPr>
          <a:xfrm>
            <a:off x="2628000" y="3841342"/>
            <a:ext cx="1908000" cy="10800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34" name="Picture Placeholder 6"/>
          <p:cNvSpPr>
            <a:spLocks noGrp="1"/>
          </p:cNvSpPr>
          <p:nvPr>
            <p:ph type="pic" sz="quarter" idx="32"/>
          </p:nvPr>
        </p:nvSpPr>
        <p:spPr>
          <a:xfrm>
            <a:off x="4680000" y="3841342"/>
            <a:ext cx="1908000" cy="10800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36" name="Picture Placeholder 6"/>
          <p:cNvSpPr>
            <a:spLocks noGrp="1"/>
          </p:cNvSpPr>
          <p:nvPr>
            <p:ph type="pic" sz="quarter" idx="34"/>
          </p:nvPr>
        </p:nvSpPr>
        <p:spPr>
          <a:xfrm>
            <a:off x="6732000" y="3841342"/>
            <a:ext cx="1908000" cy="10800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452970"/>
            <a:ext cx="8064000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EB9D4-33AB-4373-A7D0-0BF679FE356D}" type="datetime1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576000" y="2673419"/>
            <a:ext cx="1908000" cy="900000"/>
          </a:xfrm>
        </p:spPr>
        <p:txBody>
          <a:bodyPr>
            <a:noAutofit/>
          </a:bodyPr>
          <a:lstStyle>
            <a:lvl1pPr marL="179388" indent="-179388">
              <a:spcBef>
                <a:spcPts val="0"/>
              </a:spcBef>
              <a:defRPr sz="1000"/>
            </a:lvl1pPr>
            <a:lvl2pPr marL="376238" indent="-166688">
              <a:spcBef>
                <a:spcPts val="0"/>
              </a:spcBef>
              <a:defRPr sz="1000"/>
            </a:lvl2pPr>
            <a:lvl3pPr marL="573088" indent="-187325">
              <a:spcBef>
                <a:spcPts val="0"/>
              </a:spcBef>
              <a:defRPr sz="1000"/>
            </a:lvl3pPr>
            <a:lvl4pPr marL="717550" indent="-131763">
              <a:spcBef>
                <a:spcPts val="0"/>
              </a:spcBef>
              <a:defRPr sz="1000"/>
            </a:lvl4pPr>
            <a:lvl5pPr marL="879475" indent="-171450">
              <a:tabLst/>
              <a:defRPr sz="1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3"/>
          </p:nvPr>
        </p:nvSpPr>
        <p:spPr>
          <a:xfrm>
            <a:off x="2628000" y="2673419"/>
            <a:ext cx="1908000" cy="900000"/>
          </a:xfrm>
        </p:spPr>
        <p:txBody>
          <a:bodyPr>
            <a:noAutofit/>
          </a:bodyPr>
          <a:lstStyle>
            <a:lvl1pPr marL="179388" indent="-179388">
              <a:spcBef>
                <a:spcPts val="0"/>
              </a:spcBef>
              <a:defRPr sz="1000"/>
            </a:lvl1pPr>
            <a:lvl2pPr marL="376238" indent="-1666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3088" indent="-18732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7550" indent="-131763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9475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GB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7" name="Content Placeholder 2"/>
          <p:cNvSpPr>
            <a:spLocks noGrp="1"/>
          </p:cNvSpPr>
          <p:nvPr>
            <p:ph idx="14"/>
          </p:nvPr>
        </p:nvSpPr>
        <p:spPr>
          <a:xfrm>
            <a:off x="4680000" y="2673419"/>
            <a:ext cx="1908000" cy="900000"/>
          </a:xfrm>
        </p:spPr>
        <p:txBody>
          <a:bodyPr>
            <a:noAutofit/>
          </a:bodyPr>
          <a:lstStyle>
            <a:lvl1pPr marL="179388" indent="-179388">
              <a:spcBef>
                <a:spcPts val="0"/>
              </a:spcBef>
              <a:defRPr sz="1000"/>
            </a:lvl1pPr>
            <a:lvl2pPr marL="376238" indent="-1666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3088" indent="-18732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7550" indent="-131763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9475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GB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8" name="Content Placeholder 2"/>
          <p:cNvSpPr>
            <a:spLocks noGrp="1"/>
          </p:cNvSpPr>
          <p:nvPr>
            <p:ph idx="15"/>
          </p:nvPr>
        </p:nvSpPr>
        <p:spPr>
          <a:xfrm>
            <a:off x="6732000" y="2673419"/>
            <a:ext cx="1908000" cy="900000"/>
          </a:xfrm>
        </p:spPr>
        <p:txBody>
          <a:bodyPr>
            <a:noAutofit/>
          </a:bodyPr>
          <a:lstStyle>
            <a:lvl1pPr marL="179388" indent="-1793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6238" indent="-1666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3088" indent="-18732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7550" indent="-131763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9475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GB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9" name="Content Placeholder 2"/>
          <p:cNvSpPr>
            <a:spLocks noGrp="1"/>
          </p:cNvSpPr>
          <p:nvPr>
            <p:ph idx="16"/>
          </p:nvPr>
        </p:nvSpPr>
        <p:spPr>
          <a:xfrm>
            <a:off x="576000" y="5143640"/>
            <a:ext cx="1908000" cy="900000"/>
          </a:xfrm>
        </p:spPr>
        <p:txBody>
          <a:bodyPr>
            <a:noAutofit/>
          </a:bodyPr>
          <a:lstStyle>
            <a:lvl1pPr marL="179388" indent="-179388">
              <a:spcBef>
                <a:spcPts val="0"/>
              </a:spcBef>
              <a:defRPr sz="1000"/>
            </a:lvl1pPr>
            <a:lvl2pPr marL="376238" indent="-1666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3088" indent="-18732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7550" indent="-131763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9475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tabLst/>
              <a:defRPr lang="en-GB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0" name="Content Placeholder 2"/>
          <p:cNvSpPr>
            <a:spLocks noGrp="1"/>
          </p:cNvSpPr>
          <p:nvPr>
            <p:ph idx="17"/>
          </p:nvPr>
        </p:nvSpPr>
        <p:spPr>
          <a:xfrm>
            <a:off x="2628000" y="5143640"/>
            <a:ext cx="1908000" cy="900000"/>
          </a:xfrm>
        </p:spPr>
        <p:txBody>
          <a:bodyPr>
            <a:noAutofit/>
          </a:bodyPr>
          <a:lstStyle>
            <a:lvl1pPr marL="179388" indent="-1793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6238" indent="-1666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3088" indent="-18732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7550" indent="-131763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9475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GB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8"/>
          </p:nvPr>
        </p:nvSpPr>
        <p:spPr>
          <a:xfrm>
            <a:off x="4680000" y="5143640"/>
            <a:ext cx="1908000" cy="900000"/>
          </a:xfrm>
        </p:spPr>
        <p:txBody>
          <a:bodyPr>
            <a:noAutofit/>
          </a:bodyPr>
          <a:lstStyle>
            <a:lvl1pPr marL="179388" indent="-1793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6238" indent="-1666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3088" indent="-18732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7550" indent="-131763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9475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GB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2" name="Content Placeholder 2"/>
          <p:cNvSpPr>
            <a:spLocks noGrp="1"/>
          </p:cNvSpPr>
          <p:nvPr>
            <p:ph idx="19"/>
          </p:nvPr>
        </p:nvSpPr>
        <p:spPr>
          <a:xfrm>
            <a:off x="6732000" y="5143640"/>
            <a:ext cx="1908000" cy="900000"/>
          </a:xfrm>
        </p:spPr>
        <p:txBody>
          <a:bodyPr>
            <a:noAutofit/>
          </a:bodyPr>
          <a:lstStyle>
            <a:lvl1pPr marL="179388" indent="-1793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6238" indent="-1666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3088" indent="-18732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7550" indent="-131763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9475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defRPr lang="en-GB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576000" y="2483273"/>
            <a:ext cx="1908000" cy="180000"/>
          </a:xfrm>
        </p:spPr>
        <p:txBody>
          <a:bodyPr>
            <a:noAutofit/>
          </a:bodyPr>
          <a:lstStyle>
            <a:lvl1pPr marL="0" indent="0">
              <a:buNone/>
              <a:defRPr sz="1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GB" dirty="0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6732000" y="2483273"/>
            <a:ext cx="1908000" cy="180000"/>
          </a:xfrm>
        </p:spPr>
        <p:txBody>
          <a:bodyPr>
            <a:noAutofit/>
          </a:bodyPr>
          <a:lstStyle>
            <a:lvl1pPr marL="0" indent="0">
              <a:buNone/>
              <a:defRPr sz="1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GB" dirty="0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4680000" y="2483273"/>
            <a:ext cx="1908000" cy="180000"/>
          </a:xfrm>
        </p:spPr>
        <p:txBody>
          <a:bodyPr>
            <a:noAutofit/>
          </a:bodyPr>
          <a:lstStyle>
            <a:lvl1pPr marL="0" indent="0">
              <a:buNone/>
              <a:defRPr sz="1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GB" dirty="0"/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28000" y="2483273"/>
            <a:ext cx="1908000" cy="180000"/>
          </a:xfrm>
        </p:spPr>
        <p:txBody>
          <a:bodyPr>
            <a:noAutofit/>
          </a:bodyPr>
          <a:lstStyle>
            <a:lvl1pPr marL="0" indent="0">
              <a:buNone/>
              <a:defRPr sz="1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GB" dirty="0"/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576000" y="4958062"/>
            <a:ext cx="1908000" cy="180000"/>
          </a:xfrm>
        </p:spPr>
        <p:txBody>
          <a:bodyPr>
            <a:noAutofit/>
          </a:bodyPr>
          <a:lstStyle>
            <a:lvl1pPr marL="0" indent="0">
              <a:buNone/>
              <a:defRPr sz="1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GB" dirty="0"/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28000" y="4958062"/>
            <a:ext cx="1908000" cy="180000"/>
          </a:xfrm>
        </p:spPr>
        <p:txBody>
          <a:bodyPr>
            <a:noAutofit/>
          </a:bodyPr>
          <a:lstStyle>
            <a:lvl1pPr marL="0" indent="0">
              <a:buNone/>
              <a:defRPr sz="1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4672246" y="4958062"/>
            <a:ext cx="1908000" cy="180000"/>
          </a:xfrm>
        </p:spPr>
        <p:txBody>
          <a:bodyPr>
            <a:noAutofit/>
          </a:bodyPr>
          <a:lstStyle>
            <a:lvl1pPr marL="0" indent="0">
              <a:buNone/>
              <a:defRPr sz="1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GB" dirty="0"/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35" hasCustomPrompt="1"/>
          </p:nvPr>
        </p:nvSpPr>
        <p:spPr>
          <a:xfrm>
            <a:off x="6732000" y="4958062"/>
            <a:ext cx="1908000" cy="180000"/>
          </a:xfrm>
        </p:spPr>
        <p:txBody>
          <a:bodyPr>
            <a:noAutofit/>
          </a:bodyPr>
          <a:lstStyle>
            <a:lvl1pPr marL="0" indent="0">
              <a:buNone/>
              <a:defRPr sz="1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GB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576000" y="2448499"/>
            <a:ext cx="8064000" cy="0"/>
            <a:chOff x="576000" y="2448499"/>
            <a:chExt cx="8064000" cy="0"/>
          </a:xfrm>
        </p:grpSpPr>
        <p:cxnSp>
          <p:nvCxnSpPr>
            <p:cNvPr id="38" name="Straight Connector 37"/>
            <p:cNvCxnSpPr/>
            <p:nvPr userDrawn="1"/>
          </p:nvCxnSpPr>
          <p:spPr>
            <a:xfrm>
              <a:off x="576000" y="2448499"/>
              <a:ext cx="1908000" cy="0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 userDrawn="1"/>
          </p:nvCxnSpPr>
          <p:spPr>
            <a:xfrm>
              <a:off x="2628000" y="2448499"/>
              <a:ext cx="1908000" cy="0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>
              <a:off x="4680000" y="2448499"/>
              <a:ext cx="1908000" cy="0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 userDrawn="1"/>
          </p:nvCxnSpPr>
          <p:spPr>
            <a:xfrm>
              <a:off x="6732000" y="2448499"/>
              <a:ext cx="1908000" cy="0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 userDrawn="1"/>
        </p:nvGrpSpPr>
        <p:grpSpPr>
          <a:xfrm>
            <a:off x="583315" y="4924800"/>
            <a:ext cx="8064000" cy="0"/>
            <a:chOff x="576000" y="2448499"/>
            <a:chExt cx="8064000" cy="0"/>
          </a:xfrm>
        </p:grpSpPr>
        <p:cxnSp>
          <p:nvCxnSpPr>
            <p:cNvPr id="44" name="Straight Connector 43"/>
            <p:cNvCxnSpPr/>
            <p:nvPr userDrawn="1"/>
          </p:nvCxnSpPr>
          <p:spPr>
            <a:xfrm>
              <a:off x="576000" y="2448499"/>
              <a:ext cx="1908000" cy="0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 userDrawn="1"/>
          </p:nvCxnSpPr>
          <p:spPr>
            <a:xfrm>
              <a:off x="2628000" y="2448499"/>
              <a:ext cx="1908000" cy="0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 userDrawn="1"/>
          </p:nvCxnSpPr>
          <p:spPr>
            <a:xfrm>
              <a:off x="4680000" y="2448499"/>
              <a:ext cx="1908000" cy="0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 userDrawn="1"/>
          </p:nvCxnSpPr>
          <p:spPr>
            <a:xfrm>
              <a:off x="6732000" y="2448499"/>
              <a:ext cx="1908000" cy="0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06494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B17FD-8DCD-4BF9-BD1D-1CCC0FAEB844}" type="datetime1">
              <a:rPr lang="en-GB" smtClean="0"/>
              <a:t>22/09/2016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72351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481192" y="0"/>
            <a:ext cx="4140000" cy="6309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000" y="453600"/>
            <a:ext cx="3960000" cy="432000"/>
          </a:xfrm>
        </p:spPr>
        <p:txBody>
          <a:bodyPr/>
          <a:lstStyle/>
          <a:p>
            <a:r>
              <a:rPr lang="en-US" dirty="0" smtClean="0"/>
              <a:t>Click to edit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093A-9C89-476B-BFE3-4DA0289DA97C}" type="datetime1">
              <a:rPr lang="en-GB" smtClean="0"/>
              <a:t>22/09/2016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76000" y="2205038"/>
            <a:ext cx="3960000" cy="21585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Name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0" y="2492896"/>
            <a:ext cx="3960000" cy="21585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Job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576000" y="2852936"/>
            <a:ext cx="3960000" cy="21585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dirty="0" smtClean="0"/>
              <a:t>Click to edit Tel Number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576000" y="3124050"/>
            <a:ext cx="3960000" cy="21585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dirty="0" smtClean="0"/>
              <a:t>Click to edit email address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576000" y="3514774"/>
            <a:ext cx="3960000" cy="18000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aseline="0"/>
            </a:lvl1pPr>
          </a:lstStyle>
          <a:p>
            <a:pPr lvl="0"/>
            <a:r>
              <a:rPr lang="en-US" dirty="0" smtClean="0"/>
              <a:t>Click to edit Address</a:t>
            </a: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" y="5515675"/>
            <a:ext cx="648072" cy="735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967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Details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453600"/>
            <a:ext cx="8064000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093A-9C89-476B-BFE3-4DA0289DA97C}" type="datetime1">
              <a:rPr lang="en-GB" smtClean="0"/>
              <a:t>22/09/2016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76000" y="2205038"/>
            <a:ext cx="4043363" cy="2158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 smtClean="0"/>
              <a:t>Click to edit Name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0" y="2492896"/>
            <a:ext cx="4043363" cy="2158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 smtClean="0"/>
              <a:t>Click to edit Job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576000" y="2852936"/>
            <a:ext cx="4043363" cy="21585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dirty="0" smtClean="0"/>
              <a:t>Click to edit Tel Number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576000" y="3124050"/>
            <a:ext cx="4043363" cy="21585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dirty="0" smtClean="0"/>
              <a:t>Click to edit email address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576000" y="3514774"/>
            <a:ext cx="4043363" cy="27360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aseline="0"/>
            </a:lvl1pPr>
          </a:lstStyle>
          <a:p>
            <a:pPr lvl="0"/>
            <a:r>
              <a:rPr lang="en-US" dirty="0" smtClean="0"/>
              <a:t>Click to edit Address</a:t>
            </a:r>
          </a:p>
        </p:txBody>
      </p:sp>
    </p:spTree>
    <p:extLst>
      <p:ext uri="{BB962C8B-B14F-4D97-AF65-F5344CB8AC3E}">
        <p14:creationId xmlns:p14="http://schemas.microsoft.com/office/powerpoint/2010/main" val="4076873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White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1572904"/>
            <a:ext cx="8064000" cy="540000"/>
          </a:xfrm>
        </p:spPr>
        <p:txBody>
          <a:bodyPr anchor="t">
            <a:normAutofit/>
          </a:bodyPr>
          <a:lstStyle>
            <a:lvl1pPr algn="l">
              <a:defRPr sz="3200" b="1" cap="none"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0" y="2052000"/>
            <a:ext cx="8064000" cy="360000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79157-EC9C-402C-8C30-0852505AECDE}" type="datetime1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accent4"/>
                </a:solidFill>
              </a:defRPr>
            </a:lvl1pPr>
          </a:lstStyle>
          <a:p>
            <a:r>
              <a:rPr lang="en-GB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96" r="-4996"/>
          <a:stretch/>
        </p:blipFill>
        <p:spPr>
          <a:xfrm>
            <a:off x="7135390" y="6021288"/>
            <a:ext cx="1618643" cy="71267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562023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1572904"/>
            <a:ext cx="8064000" cy="540000"/>
          </a:xfrm>
        </p:spPr>
        <p:txBody>
          <a:bodyPr anchor="t">
            <a:normAutofit/>
          </a:bodyPr>
          <a:lstStyle>
            <a:lvl1pPr algn="l">
              <a:defRPr sz="32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0" y="2052000"/>
            <a:ext cx="8064000" cy="360000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79157-EC9C-402C-8C30-0852505AECDE}" type="datetime1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9393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0" y="0"/>
            <a:ext cx="10260632" cy="6858000"/>
            <a:chOff x="0" y="0"/>
            <a:chExt cx="10260632" cy="6858000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1" r="781" b="-1"/>
            <a:stretch/>
          </p:blipFill>
          <p:spPr>
            <a:xfrm>
              <a:off x="1116632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 userDrawn="1"/>
          </p:nvSpPr>
          <p:spPr>
            <a:xfrm>
              <a:off x="0" y="0"/>
              <a:ext cx="2267744" cy="6858000"/>
            </a:xfrm>
            <a:prstGeom prst="rect">
              <a:avLst/>
            </a:prstGeom>
            <a:solidFill>
              <a:srgbClr val="006D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1572904"/>
            <a:ext cx="8064000" cy="540000"/>
          </a:xfrm>
        </p:spPr>
        <p:txBody>
          <a:bodyPr anchor="t">
            <a:normAutofit/>
          </a:bodyPr>
          <a:lstStyle>
            <a:lvl1pPr algn="l">
              <a:defRPr sz="32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0" y="2052000"/>
            <a:ext cx="8064000" cy="360000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79157-EC9C-402C-8C30-0852505AECDE}" type="datetime1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9431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1572904"/>
            <a:ext cx="8064000" cy="540000"/>
          </a:xfrm>
        </p:spPr>
        <p:txBody>
          <a:bodyPr anchor="t">
            <a:normAutofit/>
          </a:bodyPr>
          <a:lstStyle>
            <a:lvl1pPr algn="l">
              <a:defRPr sz="32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0" y="2052000"/>
            <a:ext cx="8064000" cy="360000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79157-EC9C-402C-8C30-0852505AECDE}" type="datetime1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9346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2016000"/>
            <a:ext cx="8064000" cy="4248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256A2-FBC7-4898-80C7-7817A4C76B82}" type="datetime1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6000" y="1368000"/>
            <a:ext cx="8064500" cy="288000"/>
          </a:xfr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6000" y="1700840"/>
            <a:ext cx="8064500" cy="288000"/>
          </a:xfrm>
        </p:spPr>
        <p:txBody>
          <a:bodyPr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2243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256A2-FBC7-4898-80C7-7817A4C76B82}" type="datetime1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2372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453600"/>
            <a:ext cx="8064000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1367999"/>
            <a:ext cx="3960000" cy="4896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0000" y="1367999"/>
            <a:ext cx="3960000" cy="4896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F7F1-71FF-418A-9FAF-3830793BCF6A}" type="datetime1">
              <a:rPr lang="en-GB" smtClean="0"/>
              <a:t>22/09/2016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1428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7" t="13317" r="1426" b="53680"/>
          <a:stretch/>
        </p:blipFill>
        <p:spPr>
          <a:xfrm>
            <a:off x="7164288" y="6018377"/>
            <a:ext cx="1979712" cy="839623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576000" y="6543758"/>
            <a:ext cx="6732304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6000" y="452970"/>
            <a:ext cx="8064000" cy="432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0" y="1368000"/>
            <a:ext cx="8064000" cy="4896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1439911" y="6583334"/>
            <a:ext cx="10800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02C3ABE1-BF0D-4007-9ACE-38FA597EB2B2}" type="datetime1">
              <a:rPr lang="en-GB" smtClean="0"/>
              <a:t>22/09/2016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2700688" y="6583334"/>
            <a:ext cx="10800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40000" y="6422942"/>
            <a:ext cx="1800000" cy="25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96" r="-4996"/>
          <a:stretch/>
        </p:blipFill>
        <p:spPr>
          <a:xfrm>
            <a:off x="444964" y="6272775"/>
            <a:ext cx="1225332" cy="53950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066987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5" r:id="rId2"/>
    <p:sldLayoutId id="2147483683" r:id="rId3"/>
    <p:sldLayoutId id="2147483651" r:id="rId4"/>
    <p:sldLayoutId id="2147483675" r:id="rId5"/>
    <p:sldLayoutId id="2147483678" r:id="rId6"/>
    <p:sldLayoutId id="2147483650" r:id="rId7"/>
    <p:sldLayoutId id="2147483686" r:id="rId8"/>
    <p:sldLayoutId id="2147483652" r:id="rId9"/>
    <p:sldLayoutId id="2147483653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2" r:id="rId16"/>
    <p:sldLayoutId id="2147483663" r:id="rId17"/>
    <p:sldLayoutId id="2147483664" r:id="rId18"/>
    <p:sldLayoutId id="2147483665" r:id="rId19"/>
    <p:sldLayoutId id="2147483667" r:id="rId20"/>
    <p:sldLayoutId id="2147483666" r:id="rId21"/>
    <p:sldLayoutId id="2147483668" r:id="rId22"/>
    <p:sldLayoutId id="2147483679" r:id="rId23"/>
    <p:sldLayoutId id="2147483654" r:id="rId24"/>
    <p:sldLayoutId id="2147483669" r:id="rId25"/>
    <p:sldLayoutId id="2147483680" r:id="rId2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5113" indent="-265113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512763" indent="-234950" algn="l" defTabSz="914400" rtl="0" eaLnBrk="1" latinLnBrk="0" hangingPunct="1">
        <a:lnSpc>
          <a:spcPct val="90000"/>
        </a:lnSpc>
        <a:spcBef>
          <a:spcPts val="4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758825" indent="-228600" algn="l" defTabSz="914400" rtl="0" eaLnBrk="1" latinLnBrk="0" hangingPunct="1">
        <a:lnSpc>
          <a:spcPct val="90000"/>
        </a:lnSpc>
        <a:spcBef>
          <a:spcPts val="2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993775" indent="-228600" algn="l" defTabSz="914400" rtl="0" eaLnBrk="1" latinLnBrk="0" hangingPunct="1">
        <a:lnSpc>
          <a:spcPct val="90000"/>
        </a:lnSpc>
        <a:spcBef>
          <a:spcPts val="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1219200" indent="-228600" algn="l" defTabSz="914400" rtl="0" eaLnBrk="1" latinLnBrk="0" hangingPunct="1">
        <a:lnSpc>
          <a:spcPct val="90000"/>
        </a:lnSpc>
        <a:spcBef>
          <a:spcPts val="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robert.markus@eca.europa.eu" TargetMode="Externa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924944"/>
            <a:ext cx="6192688" cy="864000"/>
          </a:xfrm>
        </p:spPr>
        <p:txBody>
          <a:bodyPr/>
          <a:lstStyle/>
          <a:p>
            <a:r>
              <a:rPr lang="en-GB" sz="5400" dirty="0" smtClean="0"/>
              <a:t>SCOs and</a:t>
            </a:r>
            <a:br>
              <a:rPr lang="en-GB" sz="5400" dirty="0" smtClean="0"/>
            </a:br>
            <a:r>
              <a:rPr lang="en-GB" sz="5400" dirty="0" smtClean="0"/>
              <a:t>ECA audits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29 September 2016</a:t>
            </a:r>
            <a:endParaRPr lang="en-GB" dirty="0"/>
          </a:p>
        </p:txBody>
      </p:sp>
      <p:sp>
        <p:nvSpPr>
          <p:cNvPr id="8" name="Subtitle 5"/>
          <p:cNvSpPr>
            <a:spLocks noGrp="1"/>
          </p:cNvSpPr>
          <p:nvPr>
            <p:ph type="subTitle" idx="1"/>
          </p:nvPr>
        </p:nvSpPr>
        <p:spPr>
          <a:xfrm>
            <a:off x="539552" y="4509120"/>
            <a:ext cx="5544616" cy="1872208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en-GB" altLang="en-US" sz="2400" dirty="0" smtClean="0"/>
              <a:t>Robert Markus</a:t>
            </a:r>
          </a:p>
          <a:p>
            <a:pPr>
              <a:spcBef>
                <a:spcPct val="0"/>
              </a:spcBef>
            </a:pPr>
            <a:endParaRPr lang="en-GB" altLang="en-US" sz="2400" dirty="0" smtClean="0"/>
          </a:p>
          <a:p>
            <a:pPr>
              <a:spcBef>
                <a:spcPct val="0"/>
              </a:spcBef>
            </a:pPr>
            <a:r>
              <a:rPr lang="en-GB" altLang="en-US" sz="2400" dirty="0" smtClean="0"/>
              <a:t>European Court of Auditors</a:t>
            </a:r>
          </a:p>
        </p:txBody>
      </p:sp>
    </p:spTree>
    <p:extLst>
      <p:ext uri="{BB962C8B-B14F-4D97-AF65-F5344CB8AC3E}">
        <p14:creationId xmlns:p14="http://schemas.microsoft.com/office/powerpoint/2010/main" val="919662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white"/>
                </a:solidFill>
              </a:rPr>
              <a:t>Page </a:t>
            </a:r>
            <a:fld id="{C26A69B5-200B-4E8E-9012-4EBB91306B1A}" type="slidenum">
              <a:rPr lang="en-GB" smtClean="0">
                <a:solidFill>
                  <a:prstClr val="white"/>
                </a:solidFill>
              </a:rPr>
              <a:pPr/>
              <a:t>10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39552" y="980728"/>
            <a:ext cx="8064500" cy="5328592"/>
          </a:xfrm>
        </p:spPr>
        <p:txBody>
          <a:bodyPr/>
          <a:lstStyle/>
          <a:p>
            <a:r>
              <a:rPr lang="en-GB" sz="2600" u="sng" dirty="0"/>
              <a:t>SR </a:t>
            </a:r>
            <a:r>
              <a:rPr lang="et-EE" sz="2600" u="sng" dirty="0"/>
              <a:t>22/2014</a:t>
            </a:r>
            <a:r>
              <a:rPr lang="en-GB" sz="2600" u="sng" dirty="0"/>
              <a:t>:</a:t>
            </a:r>
            <a:r>
              <a:rPr lang="en-GB" sz="2600" dirty="0"/>
              <a:t> </a:t>
            </a:r>
            <a:r>
              <a:rPr lang="en-GB" sz="2600" dirty="0" smtClean="0"/>
              <a:t>Risks in the </a:t>
            </a:r>
            <a:br>
              <a:rPr lang="en-GB" sz="2600" dirty="0" smtClean="0"/>
            </a:br>
            <a:r>
              <a:rPr lang="en-GB" sz="2600" dirty="0" smtClean="0"/>
              <a:t>grant payment claim stage:</a:t>
            </a:r>
            <a:endParaRPr lang="en-GB" sz="2400" dirty="0" smtClean="0"/>
          </a:p>
          <a:p>
            <a:pPr marL="342900" indent="-342900">
              <a:buFontTx/>
              <a:buChar char="-"/>
            </a:pPr>
            <a:r>
              <a:rPr lang="en-GB" sz="2400" dirty="0" smtClean="0"/>
              <a:t>Costs are no longer reasonable in terms of actual outputs and results </a:t>
            </a:r>
            <a:r>
              <a:rPr lang="en-GB" sz="2400" b="0" dirty="0" smtClean="0"/>
              <a:t>– </a:t>
            </a:r>
            <a:r>
              <a:rPr lang="en-GB" b="0" dirty="0" smtClean="0">
                <a:solidFill>
                  <a:schemeClr val="accent4"/>
                </a:solidFill>
              </a:rPr>
              <a:t>e.g. </a:t>
            </a:r>
            <a:r>
              <a:rPr lang="en-GB" b="0" dirty="0" smtClean="0">
                <a:solidFill>
                  <a:schemeClr val="accent4"/>
                </a:solidFill>
              </a:rPr>
              <a:t>costs</a:t>
            </a:r>
            <a:r>
              <a:rPr lang="en-GB" b="0" dirty="0" smtClean="0">
                <a:solidFill>
                  <a:schemeClr val="accent4"/>
                </a:solidFill>
              </a:rPr>
              <a:t/>
            </a:r>
            <a:br>
              <a:rPr lang="en-GB" b="0" dirty="0" smtClean="0">
                <a:solidFill>
                  <a:schemeClr val="accent4"/>
                </a:solidFill>
              </a:rPr>
            </a:br>
            <a:r>
              <a:rPr lang="en-GB" b="0" dirty="0" smtClean="0">
                <a:solidFill>
                  <a:schemeClr val="accent4"/>
                </a:solidFill>
              </a:rPr>
              <a:t>approved for a 100-animal-capacity cattle </a:t>
            </a:r>
            <a:br>
              <a:rPr lang="en-GB" b="0" dirty="0" smtClean="0">
                <a:solidFill>
                  <a:schemeClr val="accent4"/>
                </a:solidFill>
              </a:rPr>
            </a:br>
            <a:r>
              <a:rPr lang="en-GB" b="0" dirty="0" smtClean="0">
                <a:solidFill>
                  <a:schemeClr val="accent4"/>
                </a:solidFill>
              </a:rPr>
              <a:t>shed, but the one built has </a:t>
            </a:r>
            <a:r>
              <a:rPr lang="en-GB" b="0" dirty="0" smtClean="0">
                <a:solidFill>
                  <a:schemeClr val="accent4"/>
                </a:solidFill>
              </a:rPr>
              <a:t>a capacity </a:t>
            </a:r>
            <a:r>
              <a:rPr lang="en-GB" b="0" dirty="0" smtClean="0">
                <a:solidFill>
                  <a:schemeClr val="accent4"/>
                </a:solidFill>
              </a:rPr>
              <a:t>of </a:t>
            </a:r>
            <a:r>
              <a:rPr lang="en-GB" b="0" dirty="0" smtClean="0">
                <a:solidFill>
                  <a:schemeClr val="accent4"/>
                </a:solidFill>
              </a:rPr>
              <a:t>50</a:t>
            </a:r>
            <a:endParaRPr lang="en-GB" dirty="0">
              <a:solidFill>
                <a:schemeClr val="accent4"/>
              </a:solidFill>
            </a:endParaRPr>
          </a:p>
          <a:p>
            <a:pPr marL="342900" indent="-342900">
              <a:buFontTx/>
              <a:buChar char="-"/>
            </a:pPr>
            <a:r>
              <a:rPr lang="en-GB" sz="2400" dirty="0" smtClean="0"/>
              <a:t>Project has been implemented in different </a:t>
            </a:r>
            <a:br>
              <a:rPr lang="en-GB" sz="2400" dirty="0" smtClean="0"/>
            </a:br>
            <a:r>
              <a:rPr lang="en-GB" sz="2400" dirty="0" smtClean="0"/>
              <a:t>ways </a:t>
            </a:r>
            <a:r>
              <a:rPr lang="en-GB" sz="2400" dirty="0"/>
              <a:t>–</a:t>
            </a:r>
            <a:r>
              <a:rPr lang="en-GB" sz="2400" b="0" dirty="0" smtClean="0"/>
              <a:t> </a:t>
            </a:r>
            <a:r>
              <a:rPr lang="en-GB" b="0" dirty="0" smtClean="0">
                <a:solidFill>
                  <a:schemeClr val="accent4"/>
                </a:solidFill>
              </a:rPr>
              <a:t>e.g. a metal roof instead of a slate </a:t>
            </a:r>
            <a:r>
              <a:rPr lang="en-GB" b="0" dirty="0" smtClean="0">
                <a:solidFill>
                  <a:schemeClr val="accent4"/>
                </a:solidFill>
              </a:rPr>
              <a:t>roof</a:t>
            </a:r>
            <a:endParaRPr lang="en-GB" dirty="0">
              <a:solidFill>
                <a:schemeClr val="accent4"/>
              </a:solidFill>
            </a:endParaRPr>
          </a:p>
          <a:p>
            <a:pPr marL="342900" indent="-342900">
              <a:buFontTx/>
              <a:buChar char="-"/>
            </a:pPr>
            <a:r>
              <a:rPr lang="en-GB" sz="2400" dirty="0" smtClean="0"/>
              <a:t>Savings made on elements of the project have been used for gold plating – </a:t>
            </a:r>
            <a:r>
              <a:rPr lang="en-GB" b="0" dirty="0" smtClean="0">
                <a:solidFill>
                  <a:schemeClr val="accent4"/>
                </a:solidFill>
              </a:rPr>
              <a:t>e.g. </a:t>
            </a:r>
            <a:r>
              <a:rPr lang="en-GB" b="0" dirty="0">
                <a:solidFill>
                  <a:schemeClr val="accent4"/>
                </a:solidFill>
              </a:rPr>
              <a:t>if construction works come in under budget, the savings </a:t>
            </a:r>
            <a:r>
              <a:rPr lang="en-GB" b="0" dirty="0" smtClean="0">
                <a:solidFill>
                  <a:schemeClr val="accent4"/>
                </a:solidFill>
              </a:rPr>
              <a:t>are spent </a:t>
            </a:r>
            <a:r>
              <a:rPr lang="en-GB" b="0" dirty="0">
                <a:solidFill>
                  <a:schemeClr val="accent4"/>
                </a:solidFill>
              </a:rPr>
              <a:t>on lavish </a:t>
            </a:r>
            <a:r>
              <a:rPr lang="en-GB" b="0" dirty="0" smtClean="0">
                <a:solidFill>
                  <a:schemeClr val="accent4"/>
                </a:solidFill>
              </a:rPr>
              <a:t>fittings</a:t>
            </a:r>
            <a:endParaRPr lang="en-GB" dirty="0"/>
          </a:p>
          <a:p>
            <a:r>
              <a:rPr lang="en-GB" dirty="0" smtClean="0"/>
              <a:t> -&gt; mitigate </a:t>
            </a:r>
            <a:r>
              <a:rPr lang="en-GB" dirty="0" smtClean="0"/>
              <a:t>these risks </a:t>
            </a:r>
            <a:r>
              <a:rPr lang="en-GB" dirty="0" smtClean="0"/>
              <a:t>by specifying </a:t>
            </a:r>
            <a:r>
              <a:rPr lang="en-GB" dirty="0" smtClean="0"/>
              <a:t>the project costs in the grant agreement at the same level of detail as those that were checked in </a:t>
            </a:r>
            <a:r>
              <a:rPr lang="en-GB" dirty="0" smtClean="0"/>
              <a:t>the application (e.g. item </a:t>
            </a:r>
            <a:r>
              <a:rPr lang="en-GB" dirty="0" smtClean="0"/>
              <a:t>by </a:t>
            </a:r>
            <a:r>
              <a:rPr lang="en-GB" dirty="0" smtClean="0"/>
              <a:t>item)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280709"/>
            <a:ext cx="2638587" cy="369332"/>
          </a:xfrm>
          <a:prstGeom prst="rect">
            <a:avLst/>
          </a:prstGeom>
          <a:solidFill>
            <a:srgbClr val="038748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prstClr val="white"/>
                </a:solidFill>
              </a:rPr>
              <a:t>SCOs and ECA audits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80709"/>
            <a:ext cx="3923928" cy="1285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8028384" y="465374"/>
            <a:ext cx="881844" cy="875393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716" y="2098532"/>
            <a:ext cx="2001101" cy="133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896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white"/>
                </a:solidFill>
              </a:rPr>
              <a:t>Page </a:t>
            </a:r>
            <a:fld id="{C26A69B5-200B-4E8E-9012-4EBB91306B1A}" type="slidenum">
              <a:rPr lang="en-GB" smtClean="0">
                <a:solidFill>
                  <a:prstClr val="white"/>
                </a:solidFill>
              </a:rPr>
              <a:pPr/>
              <a:t>11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95536" y="836712"/>
            <a:ext cx="8425114" cy="4968552"/>
          </a:xfrm>
        </p:spPr>
        <p:txBody>
          <a:bodyPr/>
          <a:lstStyle/>
          <a:p>
            <a:r>
              <a:rPr lang="en-GB" sz="2800" u="sng" dirty="0"/>
              <a:t>SR </a:t>
            </a:r>
            <a:r>
              <a:rPr lang="et-EE" sz="2800" u="sng" dirty="0"/>
              <a:t>22/2014</a:t>
            </a:r>
            <a:r>
              <a:rPr lang="en-GB" sz="2800" u="sng" dirty="0"/>
              <a:t>:</a:t>
            </a:r>
            <a:r>
              <a:rPr lang="en-GB" sz="2800" dirty="0"/>
              <a:t> </a:t>
            </a:r>
            <a:r>
              <a:rPr lang="en-GB" sz="2800" dirty="0" smtClean="0"/>
              <a:t>Findings on SCOs</a:t>
            </a:r>
          </a:p>
          <a:p>
            <a:endParaRPr lang="en-GB" dirty="0" smtClean="0"/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Tx/>
              <a:buChar char="-"/>
            </a:pPr>
            <a:r>
              <a:rPr lang="en-GB" sz="2400" dirty="0"/>
              <a:t>Simple &amp; effective to use where there are many similar projects / common types of expenditure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Tx/>
              <a:buChar char="-"/>
            </a:pPr>
            <a:r>
              <a:rPr lang="en-GB" sz="2400" dirty="0"/>
              <a:t>Predictable </a:t>
            </a:r>
            <a:r>
              <a:rPr lang="en-GB" sz="2400" dirty="0" smtClean="0"/>
              <a:t>outcome and </a:t>
            </a:r>
            <a:r>
              <a:rPr lang="en-GB" sz="2400" dirty="0"/>
              <a:t>certainty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Tx/>
              <a:buChar char="-"/>
            </a:pPr>
            <a:r>
              <a:rPr lang="en-GB" sz="2400" dirty="0"/>
              <a:t>Scope for a wider use to other RD measures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Tx/>
              <a:buChar char="-"/>
            </a:pPr>
            <a:r>
              <a:rPr lang="en-GB" sz="2400" dirty="0"/>
              <a:t>Limits the risk of excessive prices - if set at the right level</a:t>
            </a:r>
            <a:r>
              <a:rPr lang="en-GB" sz="2400" dirty="0" smtClean="0"/>
              <a:t>!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Tx/>
              <a:buChar char="-"/>
            </a:pPr>
            <a:r>
              <a:rPr lang="en-GB" sz="2400" dirty="0" smtClean="0"/>
              <a:t>Soundly </a:t>
            </a:r>
            <a:r>
              <a:rPr lang="en-GB" sz="2400" dirty="0"/>
              <a:t>based methodology, periodical reviewed &amp; updated (this was not </a:t>
            </a:r>
            <a:r>
              <a:rPr lang="en-GB" sz="2400"/>
              <a:t>the </a:t>
            </a:r>
            <a:r>
              <a:rPr lang="en-GB" sz="2400" smtClean="0"/>
              <a:t>case </a:t>
            </a:r>
            <a:r>
              <a:rPr lang="en-GB" sz="2400" dirty="0"/>
              <a:t>for the 2007-13 RDPs assessed</a:t>
            </a:r>
            <a:r>
              <a:rPr lang="en-GB" sz="2400" dirty="0" smtClean="0"/>
              <a:t>)</a:t>
            </a:r>
            <a:endParaRPr lang="en-GB" sz="2400" dirty="0"/>
          </a:p>
          <a:p>
            <a:endParaRPr lang="en-GB" dirty="0" smtClean="0"/>
          </a:p>
          <a:p>
            <a:endParaRPr lang="en-GB" sz="22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39552" y="280709"/>
            <a:ext cx="2638587" cy="369332"/>
          </a:xfrm>
          <a:prstGeom prst="rect">
            <a:avLst/>
          </a:prstGeom>
          <a:solidFill>
            <a:srgbClr val="038748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prstClr val="white"/>
                </a:solidFill>
              </a:rPr>
              <a:t>SCOs and ECA audits</a:t>
            </a:r>
          </a:p>
        </p:txBody>
      </p:sp>
    </p:spTree>
    <p:extLst>
      <p:ext uri="{BB962C8B-B14F-4D97-AF65-F5344CB8AC3E}">
        <p14:creationId xmlns:p14="http://schemas.microsoft.com/office/powerpoint/2010/main" val="21129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Page </a:t>
            </a:r>
            <a:fld id="{C26A69B5-200B-4E8E-9012-4EBB91306B1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67544" y="794253"/>
            <a:ext cx="8280920" cy="496855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3200" u="sng" dirty="0" smtClean="0"/>
              <a:t>Planned </a:t>
            </a:r>
            <a:r>
              <a:rPr lang="en-GB" sz="3200" u="sng" dirty="0" smtClean="0"/>
              <a:t>Audit </a:t>
            </a:r>
            <a:r>
              <a:rPr lang="en-GB" sz="3200" u="sng" dirty="0" smtClean="0"/>
              <a:t>on SCOs in </a:t>
            </a:r>
            <a:r>
              <a:rPr lang="en-GB" sz="3200" u="sng" dirty="0" smtClean="0"/>
              <a:t>RD </a:t>
            </a:r>
            <a:r>
              <a:rPr lang="en-GB" sz="3200" u="sng" dirty="0" smtClean="0"/>
              <a:t>in 2017</a:t>
            </a:r>
            <a:endParaRPr lang="en-GB" sz="2800" u="sng" baseline="30000" dirty="0" smtClean="0"/>
          </a:p>
          <a:p>
            <a:pPr>
              <a:spcBef>
                <a:spcPts val="2400"/>
              </a:spcBef>
              <a:spcAft>
                <a:spcPts val="1200"/>
              </a:spcAft>
            </a:pPr>
            <a:r>
              <a:rPr lang="en-GB" sz="2600" dirty="0" smtClean="0"/>
              <a:t>Reasons for the audit</a:t>
            </a:r>
            <a:r>
              <a:rPr lang="en-GB" sz="2600" dirty="0" smtClean="0"/>
              <a:t>: </a:t>
            </a:r>
            <a:r>
              <a:rPr lang="en-GB" sz="2600" dirty="0" smtClean="0"/>
              <a:t>Disadvantages </a:t>
            </a:r>
            <a:r>
              <a:rPr lang="en-GB" sz="2600" dirty="0"/>
              <a:t>of a cost reimbursement system</a:t>
            </a:r>
          </a:p>
          <a:p>
            <a:r>
              <a:rPr lang="en-GB" sz="2000" b="0" dirty="0">
                <a:solidFill>
                  <a:schemeClr val="tx1"/>
                </a:solidFill>
              </a:rPr>
              <a:t>Beneficiaries may declare higher expenditure than needed, or than approved and/or paid =&gt; risk of ineligible expenditure and errors</a:t>
            </a:r>
          </a:p>
          <a:p>
            <a:r>
              <a:rPr lang="en-GB" sz="2000" b="0" dirty="0">
                <a:solidFill>
                  <a:schemeClr val="tx1"/>
                </a:solidFill>
              </a:rPr>
              <a:t>Insufficient focus on achieving objectives as the payment is related to the size of the investment, not to results to be achieved</a:t>
            </a:r>
          </a:p>
          <a:p>
            <a:r>
              <a:rPr lang="en-GB" sz="2000" b="0" dirty="0">
                <a:solidFill>
                  <a:schemeClr val="tx1"/>
                </a:solidFill>
              </a:rPr>
              <a:t>Paying agencies (and auditors) need to carry out detailed checks, leading to high costs of </a:t>
            </a:r>
            <a:r>
              <a:rPr lang="en-GB" sz="2000" b="0" dirty="0" smtClean="0">
                <a:solidFill>
                  <a:schemeClr val="tx1"/>
                </a:solidFill>
              </a:rPr>
              <a:t>control</a:t>
            </a:r>
          </a:p>
          <a:p>
            <a:pPr>
              <a:spcBef>
                <a:spcPts val="1800"/>
              </a:spcBef>
            </a:pPr>
            <a:r>
              <a:rPr lang="en-GB" sz="2600" dirty="0"/>
              <a:t>The potential for reducing administrative costs and </a:t>
            </a:r>
            <a:r>
              <a:rPr lang="en-GB" sz="2600" dirty="0" smtClean="0"/>
              <a:t>error </a:t>
            </a:r>
            <a:r>
              <a:rPr lang="en-GB" sz="2600" dirty="0"/>
              <a:t>rates is not used, and </a:t>
            </a:r>
            <a:r>
              <a:rPr lang="en-GB" sz="2600" dirty="0" smtClean="0"/>
              <a:t>there remains insufficient </a:t>
            </a:r>
            <a:r>
              <a:rPr lang="en-GB" sz="2600" dirty="0"/>
              <a:t>focus on achieving policy objectives</a:t>
            </a:r>
          </a:p>
          <a:p>
            <a:r>
              <a:rPr lang="en-GB" dirty="0" smtClean="0"/>
              <a:t> </a:t>
            </a:r>
            <a:endParaRPr lang="en-GB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41224" y="280709"/>
            <a:ext cx="2566579" cy="369332"/>
          </a:xfrm>
          <a:prstGeom prst="rect">
            <a:avLst/>
          </a:prstGeom>
          <a:solidFill>
            <a:srgbClr val="038748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prstClr val="white"/>
                </a:solidFill>
              </a:rPr>
              <a:t>SCOs and ECA audits</a:t>
            </a:r>
            <a:endParaRPr lang="en-GB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220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Page </a:t>
            </a:r>
            <a:fld id="{C26A69B5-200B-4E8E-9012-4EBB91306B1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67544" y="794253"/>
            <a:ext cx="8280920" cy="496855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3200" u="sng" dirty="0" smtClean="0"/>
              <a:t>Planned Audit on SCOs in RD in 2017 </a:t>
            </a:r>
            <a:endParaRPr lang="en-GB" sz="2800" u="sng" baseline="30000" dirty="0" smtClean="0"/>
          </a:p>
          <a:p>
            <a:endParaRPr lang="en-GB" dirty="0" smtClean="0"/>
          </a:p>
          <a:p>
            <a:r>
              <a:rPr lang="en-GB" sz="2800" dirty="0" smtClean="0"/>
              <a:t>Timeliness</a:t>
            </a:r>
            <a:r>
              <a:rPr lang="en-GB" sz="2800" dirty="0" smtClean="0"/>
              <a:t>:</a:t>
            </a:r>
            <a:r>
              <a:rPr lang="en-GB" dirty="0" smtClean="0"/>
              <a:t> 	</a:t>
            </a:r>
            <a:endParaRPr lang="en-GB" dirty="0" smtClean="0"/>
          </a:p>
          <a:p>
            <a:pPr marL="342900" indent="-342900">
              <a:buFontTx/>
              <a:buChar char="-"/>
            </a:pPr>
            <a:r>
              <a:rPr lang="en-GB" dirty="0" smtClean="0"/>
              <a:t>Improve investment </a:t>
            </a:r>
            <a:r>
              <a:rPr lang="en-GB" dirty="0" smtClean="0"/>
              <a:t>measures </a:t>
            </a:r>
            <a:r>
              <a:rPr lang="en-GB" dirty="0" smtClean="0"/>
              <a:t>for 2014-2020</a:t>
            </a:r>
          </a:p>
          <a:p>
            <a:pPr marL="342900" indent="-342900">
              <a:buFontTx/>
              <a:buChar char="-"/>
            </a:pPr>
            <a:r>
              <a:rPr lang="en-GB" dirty="0" smtClean="0"/>
              <a:t>Possible </a:t>
            </a:r>
            <a:r>
              <a:rPr lang="en-GB" dirty="0" smtClean="0"/>
              <a:t>impact on post-2020 legal framework </a:t>
            </a:r>
          </a:p>
          <a:p>
            <a:r>
              <a:rPr lang="en-GB" sz="2800" dirty="0" smtClean="0"/>
              <a:t>Relevance:</a:t>
            </a:r>
          </a:p>
          <a:p>
            <a:pPr marL="342900" indent="-342900">
              <a:buFontTx/>
              <a:buChar char="-"/>
            </a:pPr>
            <a:r>
              <a:rPr lang="en-GB" dirty="0"/>
              <a:t>Simplification </a:t>
            </a:r>
            <a:r>
              <a:rPr lang="en-GB" dirty="0"/>
              <a:t>and reducing </a:t>
            </a:r>
            <a:r>
              <a:rPr lang="en-GB" dirty="0" smtClean="0"/>
              <a:t>bureaucracy</a:t>
            </a:r>
            <a:endParaRPr lang="en-GB" dirty="0"/>
          </a:p>
          <a:p>
            <a:pPr marL="342900" indent="-342900">
              <a:buFontTx/>
              <a:buChar char="-"/>
            </a:pPr>
            <a:r>
              <a:rPr lang="en-GB" dirty="0" smtClean="0"/>
              <a:t>Reduce </a:t>
            </a:r>
            <a:r>
              <a:rPr lang="en-GB" dirty="0"/>
              <a:t>one of the root </a:t>
            </a:r>
            <a:r>
              <a:rPr lang="en-GB" dirty="0" smtClean="0"/>
              <a:t>causes </a:t>
            </a:r>
            <a:r>
              <a:rPr lang="en-GB" dirty="0"/>
              <a:t>for error</a:t>
            </a:r>
          </a:p>
          <a:p>
            <a:r>
              <a:rPr lang="en-GB" sz="2800" dirty="0" smtClean="0"/>
              <a:t>Materiality:</a:t>
            </a:r>
          </a:p>
          <a:p>
            <a:pPr marL="342900" indent="-342900">
              <a:buFontTx/>
              <a:buChar char="-"/>
            </a:pPr>
            <a:r>
              <a:rPr lang="en-GB" dirty="0"/>
              <a:t>The </a:t>
            </a:r>
            <a:r>
              <a:rPr lang="en-GB" dirty="0"/>
              <a:t>RD measures concerned represent </a:t>
            </a:r>
            <a:r>
              <a:rPr lang="en-GB" dirty="0" smtClean="0"/>
              <a:t>around 5 bio </a:t>
            </a:r>
            <a:r>
              <a:rPr lang="en-GB" dirty="0"/>
              <a:t>euro/year</a:t>
            </a:r>
          </a:p>
          <a:p>
            <a:endParaRPr lang="en-GB"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en-GB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274815"/>
            <a:ext cx="2566579" cy="369332"/>
          </a:xfrm>
          <a:prstGeom prst="rect">
            <a:avLst/>
          </a:prstGeom>
          <a:solidFill>
            <a:srgbClr val="038748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prstClr val="white"/>
                </a:solidFill>
              </a:rPr>
              <a:t>SCOs and ECA audits</a:t>
            </a:r>
            <a:endParaRPr lang="en-GB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38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Page </a:t>
            </a:r>
            <a:fld id="{C26A69B5-200B-4E8E-9012-4EBB91306B1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67544" y="794253"/>
            <a:ext cx="8280920" cy="496855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3200" u="sng" dirty="0" smtClean="0"/>
              <a:t>Planned Audit on SCOs in RD in 2017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en-GB" sz="2800" u="sng" baseline="30000" dirty="0" smtClean="0"/>
          </a:p>
          <a:p>
            <a:pPr lvl="0"/>
            <a:r>
              <a:rPr lang="en-GB" dirty="0" smtClean="0">
                <a:solidFill>
                  <a:srgbClr val="026938"/>
                </a:solidFill>
              </a:rPr>
              <a:t>Audit </a:t>
            </a:r>
            <a:r>
              <a:rPr lang="en-GB" dirty="0">
                <a:solidFill>
                  <a:srgbClr val="026938"/>
                </a:solidFill>
              </a:rPr>
              <a:t>question: Do simplified cost options for RD investments </a:t>
            </a:r>
            <a:r>
              <a:rPr lang="en-GB" dirty="0" smtClean="0">
                <a:solidFill>
                  <a:srgbClr val="026938"/>
                </a:solidFill>
              </a:rPr>
              <a:t>lead </a:t>
            </a:r>
            <a:r>
              <a:rPr lang="en-GB" dirty="0">
                <a:solidFill>
                  <a:srgbClr val="026938"/>
                </a:solidFill>
              </a:rPr>
              <a:t>to simplification and to an increased focus 	on policy objectives</a:t>
            </a:r>
            <a:r>
              <a:rPr lang="en-GB" dirty="0" smtClean="0">
                <a:solidFill>
                  <a:srgbClr val="026938"/>
                </a:solidFill>
              </a:rPr>
              <a:t>?</a:t>
            </a:r>
          </a:p>
          <a:p>
            <a:pPr lvl="0"/>
            <a:endParaRPr lang="en-GB" dirty="0" smtClean="0">
              <a:solidFill>
                <a:srgbClr val="026938"/>
              </a:solidFill>
            </a:endParaRPr>
          </a:p>
          <a:p>
            <a:pPr lvl="0"/>
            <a:endParaRPr lang="en-GB" dirty="0"/>
          </a:p>
          <a:p>
            <a:pPr lvl="0"/>
            <a:endParaRPr lang="en-GB" dirty="0">
              <a:solidFill>
                <a:srgbClr val="026938"/>
              </a:solidFill>
            </a:endParaRPr>
          </a:p>
          <a:p>
            <a:endParaRPr lang="en-GB" dirty="0"/>
          </a:p>
          <a:p>
            <a:r>
              <a:rPr lang="en-GB" dirty="0" smtClean="0"/>
              <a:t>				The </a:t>
            </a:r>
            <a:r>
              <a:rPr lang="en-GB" dirty="0"/>
              <a:t>audit will be carried out both </a:t>
            </a:r>
            <a:r>
              <a:rPr lang="en-GB" dirty="0" smtClean="0"/>
              <a:t>					at </a:t>
            </a:r>
            <a:r>
              <a:rPr lang="en-GB" dirty="0"/>
              <a:t>the Commission and in </a:t>
            </a:r>
            <a:r>
              <a:rPr lang="en-GB" dirty="0" smtClean="0"/>
              <a:t>MS.</a:t>
            </a:r>
            <a:endParaRPr lang="en-GB"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en-GB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5" y="280709"/>
            <a:ext cx="2592288" cy="369332"/>
          </a:xfrm>
          <a:prstGeom prst="rect">
            <a:avLst/>
          </a:prstGeom>
          <a:solidFill>
            <a:srgbClr val="038748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prstClr val="white"/>
                </a:solidFill>
              </a:rPr>
              <a:t>SCOs and ECA audits</a:t>
            </a:r>
            <a:endParaRPr lang="en-GB" b="1" dirty="0">
              <a:solidFill>
                <a:prstClr val="white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141768"/>
              </p:ext>
            </p:extLst>
          </p:nvPr>
        </p:nvGraphicFramePr>
        <p:xfrm>
          <a:off x="683568" y="3140968"/>
          <a:ext cx="3168352" cy="2967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/>
              </a:tblGrid>
              <a:tr h="421761">
                <a:tc>
                  <a:txBody>
                    <a:bodyPr/>
                    <a:lstStyle/>
                    <a:p>
                      <a:r>
                        <a:rPr lang="en-GB" dirty="0" smtClean="0"/>
                        <a:t>Audit evidence</a:t>
                      </a:r>
                      <a:endParaRPr lang="en-GB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GB" dirty="0" smtClean="0"/>
                        <a:t>Legal provisions</a:t>
                      </a:r>
                      <a:endParaRPr lang="en-GB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GB" dirty="0" smtClean="0"/>
                        <a:t>Interviews with COM and national</a:t>
                      </a:r>
                      <a:r>
                        <a:rPr lang="en-GB" baseline="0" dirty="0" smtClean="0"/>
                        <a:t> authorities</a:t>
                      </a:r>
                      <a:endParaRPr lang="en-GB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GB" dirty="0" smtClean="0"/>
                        <a:t>Guidance documentation</a:t>
                      </a:r>
                      <a:endParaRPr lang="en-GB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Review of a fixed set of measures within RDPs</a:t>
                      </a:r>
                      <a:endParaRPr lang="en-GB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GB" dirty="0" smtClean="0"/>
                        <a:t>etc.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3400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Page </a:t>
            </a:r>
            <a:fld id="{C26A69B5-200B-4E8E-9012-4EBB91306B1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67544" y="794253"/>
            <a:ext cx="8280920" cy="496855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3200" u="sng" dirty="0" smtClean="0"/>
              <a:t>Planned Audit on SCOs in RD in 2017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en-GB" sz="2800" u="sng" baseline="30000" dirty="0" smtClean="0"/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en-GB" sz="3200" dirty="0" smtClean="0"/>
              <a:t>We aim to report on</a:t>
            </a:r>
            <a:r>
              <a:rPr lang="en-GB" sz="3200" dirty="0"/>
              <a:t>:</a:t>
            </a:r>
            <a:endParaRPr lang="en-US" sz="3200" dirty="0"/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"/>
            </a:pPr>
            <a:r>
              <a:rPr lang="en-GB" sz="2400" dirty="0" smtClean="0"/>
              <a:t>for which measures SCOs could work and why</a:t>
            </a:r>
            <a:endParaRPr lang="en-US" sz="2400" dirty="0"/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"/>
            </a:pPr>
            <a:r>
              <a:rPr lang="en-GB" sz="2400" dirty="0"/>
              <a:t>the barriers &amp; </a:t>
            </a:r>
            <a:r>
              <a:rPr lang="en-GB" sz="2400" dirty="0" smtClean="0"/>
              <a:t>limitations to implementation</a:t>
            </a:r>
            <a:endParaRPr lang="en-US" sz="2400" dirty="0"/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"/>
            </a:pPr>
            <a:r>
              <a:rPr lang="en-GB" sz="2400" dirty="0"/>
              <a:t>impact of using SCOs or any </a:t>
            </a:r>
            <a:r>
              <a:rPr lang="en-GB" sz="2400" dirty="0" smtClean="0"/>
              <a:t>quantifications</a:t>
            </a:r>
            <a:endParaRPr lang="en-US" sz="2400" dirty="0"/>
          </a:p>
          <a:p>
            <a:pPr marL="342900" lvl="0" indent="-342900">
              <a:lnSpc>
                <a:spcPct val="115000"/>
              </a:lnSpc>
              <a:spcBef>
                <a:spcPts val="0"/>
              </a:spcBef>
              <a:buFont typeface="Symbol"/>
              <a:buChar char=""/>
            </a:pPr>
            <a:r>
              <a:rPr lang="en-GB" sz="2400" dirty="0"/>
              <a:t>examples on </a:t>
            </a:r>
            <a:r>
              <a:rPr lang="en-GB" sz="2400" dirty="0" smtClean="0"/>
              <a:t>best</a:t>
            </a:r>
          </a:p>
          <a:p>
            <a:pPr lvl="0">
              <a:lnSpc>
                <a:spcPct val="115000"/>
              </a:lnSpc>
              <a:spcBef>
                <a:spcPts val="0"/>
              </a:spcBef>
            </a:pPr>
            <a:r>
              <a:rPr lang="en-GB" sz="2400" dirty="0" smtClean="0"/>
              <a:t>	practices</a:t>
            </a:r>
          </a:p>
          <a:p>
            <a:pPr lvl="0">
              <a:lnSpc>
                <a:spcPct val="115000"/>
              </a:lnSpc>
              <a:spcBef>
                <a:spcPts val="0"/>
              </a:spcBef>
            </a:pPr>
            <a:endParaRPr lang="en-GB" sz="2400" dirty="0" smtClean="0"/>
          </a:p>
          <a:p>
            <a:pPr lvl="0">
              <a:lnSpc>
                <a:spcPct val="115000"/>
              </a:lnSpc>
              <a:spcBef>
                <a:spcPts val="0"/>
              </a:spcBef>
            </a:pPr>
            <a:r>
              <a:rPr lang="en-GB" sz="2400" dirty="0" smtClean="0"/>
              <a:t>To help the EU run better!</a:t>
            </a:r>
            <a:endParaRPr lang="en-US" sz="2400" dirty="0"/>
          </a:p>
          <a:p>
            <a:pPr lvl="0"/>
            <a:endParaRPr lang="en-GB" dirty="0" smtClean="0">
              <a:solidFill>
                <a:srgbClr val="026938"/>
              </a:solidFill>
            </a:endParaRPr>
          </a:p>
          <a:p>
            <a:pPr lvl="0"/>
            <a:endParaRPr lang="en-GB" dirty="0" smtClean="0">
              <a:solidFill>
                <a:srgbClr val="026938"/>
              </a:solidFill>
            </a:endParaRPr>
          </a:p>
          <a:p>
            <a:pPr lvl="0"/>
            <a:endParaRPr lang="en-GB" dirty="0"/>
          </a:p>
          <a:p>
            <a:pPr lvl="0"/>
            <a:endParaRPr lang="en-GB" dirty="0">
              <a:solidFill>
                <a:srgbClr val="026938"/>
              </a:solidFill>
            </a:endParaRPr>
          </a:p>
          <a:p>
            <a:endParaRPr lang="en-GB" dirty="0"/>
          </a:p>
          <a:p>
            <a:r>
              <a:rPr lang="en-GB" dirty="0" smtClean="0"/>
              <a:t>				</a:t>
            </a:r>
            <a:endParaRPr lang="en-GB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5" y="280709"/>
            <a:ext cx="2592288" cy="369332"/>
          </a:xfrm>
          <a:prstGeom prst="rect">
            <a:avLst/>
          </a:prstGeom>
          <a:solidFill>
            <a:srgbClr val="038748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prstClr val="white"/>
                </a:solidFill>
              </a:rPr>
              <a:t>SCOs and ECA audits</a:t>
            </a:r>
            <a:endParaRPr lang="en-GB" b="1" dirty="0">
              <a:solidFill>
                <a:prstClr val="white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00589"/>
            <a:ext cx="4209268" cy="2474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093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196752"/>
            <a:ext cx="8064000" cy="4104456"/>
          </a:xfrm>
          <a:solidFill>
            <a:srgbClr val="038748"/>
          </a:solidFill>
        </p:spPr>
        <p:txBody>
          <a:bodyPr anchor="ctr" anchorCtr="1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/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sz="4000" dirty="0" smtClean="0">
                <a:solidFill>
                  <a:schemeClr val="bg1"/>
                </a:solidFill>
              </a:rPr>
              <a:t>Thank you for your attention.</a:t>
            </a:r>
            <a:br>
              <a:rPr lang="en-GB" sz="4000" dirty="0" smtClean="0">
                <a:solidFill>
                  <a:schemeClr val="bg1"/>
                </a:solidFill>
              </a:rPr>
            </a:br>
            <a:r>
              <a:rPr lang="en-GB" sz="4000" dirty="0">
                <a:solidFill>
                  <a:schemeClr val="bg1"/>
                </a:solidFill>
              </a:rPr>
              <a:t/>
            </a:r>
            <a:br>
              <a:rPr lang="en-GB" sz="4000" dirty="0">
                <a:solidFill>
                  <a:schemeClr val="bg1"/>
                </a:solidFill>
              </a:rPr>
            </a:br>
            <a:r>
              <a:rPr lang="en-GB" sz="4000" dirty="0" smtClean="0">
                <a:solidFill>
                  <a:schemeClr val="bg1"/>
                </a:solidFill>
              </a:rPr>
              <a:t>Any questions?</a:t>
            </a:r>
            <a:br>
              <a:rPr lang="en-GB" sz="4000" dirty="0" smtClean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/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109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Contact Details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39552" y="1484784"/>
            <a:ext cx="3960000" cy="720080"/>
          </a:xfrm>
        </p:spPr>
        <p:txBody>
          <a:bodyPr>
            <a:normAutofit/>
          </a:bodyPr>
          <a:lstStyle/>
          <a:p>
            <a:endParaRPr lang="en-GB" dirty="0" smtClean="0">
              <a:hlinkClick r:id="rId2"/>
            </a:endParaRPr>
          </a:p>
          <a:p>
            <a:r>
              <a:rPr lang="en-GB" dirty="0" smtClean="0">
                <a:hlinkClick r:id="rId2"/>
              </a:rPr>
              <a:t>robert.markus@eca.europa.eu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539552" y="2492896"/>
            <a:ext cx="3960000" cy="1800000"/>
          </a:xfrm>
        </p:spPr>
        <p:txBody>
          <a:bodyPr/>
          <a:lstStyle/>
          <a:p>
            <a:r>
              <a:rPr lang="en-GB" dirty="0" smtClean="0"/>
              <a:t>European Court of Auditors</a:t>
            </a:r>
          </a:p>
          <a:p>
            <a:r>
              <a:rPr lang="en-GB" dirty="0" smtClean="0"/>
              <a:t>12, Rue </a:t>
            </a:r>
            <a:r>
              <a:rPr lang="en-GB" dirty="0" err="1" smtClean="0"/>
              <a:t>Alcide</a:t>
            </a:r>
            <a:r>
              <a:rPr lang="en-GB" dirty="0" smtClean="0"/>
              <a:t> De </a:t>
            </a:r>
            <a:r>
              <a:rPr lang="en-GB" dirty="0" err="1" smtClean="0"/>
              <a:t>Gasperi</a:t>
            </a:r>
            <a:endParaRPr lang="en-GB" dirty="0" smtClean="0"/>
          </a:p>
          <a:p>
            <a:r>
              <a:rPr lang="en-GB" dirty="0" smtClean="0"/>
              <a:t>L-1615 Luxembourg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t>17</a:t>
            </a:fld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71600" y="5085010"/>
            <a:ext cx="3960000" cy="215850"/>
          </a:xfrm>
        </p:spPr>
        <p:txBody>
          <a:bodyPr>
            <a:normAutofit lnSpcReduction="10000"/>
          </a:bodyPr>
          <a:lstStyle/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312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39552" y="980728"/>
            <a:ext cx="8064500" cy="496855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defRPr/>
            </a:pPr>
            <a:r>
              <a:rPr lang="en-GB" sz="3200" u="sng" dirty="0" smtClean="0"/>
              <a:t>ECA</a:t>
            </a:r>
            <a:endParaRPr lang="en-GB" sz="3200" dirty="0"/>
          </a:p>
          <a:p>
            <a:pPr marL="342900" indent="-342900">
              <a:buFontTx/>
              <a:buChar char="-"/>
            </a:pPr>
            <a:r>
              <a:rPr lang="en-GB" sz="2400" dirty="0" smtClean="0"/>
              <a:t>Is the </a:t>
            </a:r>
            <a:r>
              <a:rPr lang="en-GB" sz="2400" dirty="0"/>
              <a:t>EU's independent external </a:t>
            </a:r>
            <a:r>
              <a:rPr lang="en-GB" sz="2400" dirty="0" smtClean="0"/>
              <a:t>auditor</a:t>
            </a:r>
          </a:p>
          <a:p>
            <a:pPr marL="342900" indent="-342900">
              <a:buFontTx/>
              <a:buChar char="-"/>
            </a:pPr>
            <a:r>
              <a:rPr lang="en-GB" sz="2400" dirty="0" smtClean="0"/>
              <a:t>We check </a:t>
            </a:r>
            <a:r>
              <a:rPr lang="en-GB" sz="2400" dirty="0"/>
              <a:t>if </a:t>
            </a:r>
            <a:r>
              <a:rPr lang="en-GB" sz="2400" dirty="0" smtClean="0"/>
              <a:t>EU </a:t>
            </a:r>
            <a:r>
              <a:rPr lang="en-GB" sz="2400" dirty="0"/>
              <a:t>funds </a:t>
            </a:r>
            <a:endParaRPr lang="en-GB" sz="2400" dirty="0" smtClean="0"/>
          </a:p>
          <a:p>
            <a:pPr marL="855663" lvl="1" indent="-342900">
              <a:buFontTx/>
              <a:buChar char="-"/>
            </a:pPr>
            <a:r>
              <a:rPr lang="en-GB" sz="2000" dirty="0" smtClean="0"/>
              <a:t>have </a:t>
            </a:r>
            <a:r>
              <a:rPr lang="en-GB" sz="2000" dirty="0"/>
              <a:t>been raised and spent </a:t>
            </a:r>
            <a:r>
              <a:rPr lang="en-GB" sz="2000" dirty="0" smtClean="0"/>
              <a:t>legally and </a:t>
            </a:r>
          </a:p>
          <a:p>
            <a:pPr marL="855663" lvl="1" indent="-342900">
              <a:buFontTx/>
              <a:buChar char="-"/>
            </a:pPr>
            <a:r>
              <a:rPr lang="en-GB" sz="2000" dirty="0" smtClean="0"/>
              <a:t>in </a:t>
            </a:r>
            <a:r>
              <a:rPr lang="en-GB" sz="2000" dirty="0"/>
              <a:t>accordance with the principles of sound financial </a:t>
            </a:r>
            <a:r>
              <a:rPr lang="en-GB" sz="2000" dirty="0" smtClean="0"/>
              <a:t>management</a:t>
            </a:r>
            <a:endParaRPr lang="en-GB" sz="3000" dirty="0"/>
          </a:p>
          <a:p>
            <a:pPr marL="358775" lvl="1" indent="-358775">
              <a:spcBef>
                <a:spcPts val="1200"/>
              </a:spcBef>
              <a:buFontTx/>
              <a:buChar char="-"/>
            </a:pPr>
            <a:r>
              <a:rPr lang="en-GB" sz="2400" b="1" dirty="0" smtClean="0">
                <a:solidFill>
                  <a:schemeClr val="accent1"/>
                </a:solidFill>
              </a:rPr>
              <a:t>Main audits:</a:t>
            </a:r>
          </a:p>
          <a:p>
            <a:pPr marL="358775" lvl="1" indent="-358775">
              <a:buFontTx/>
              <a:buChar char="-"/>
            </a:pPr>
            <a:endParaRPr lang="en-GB" sz="2400" b="1" dirty="0">
              <a:solidFill>
                <a:schemeClr val="accent1"/>
              </a:solidFill>
            </a:endParaRPr>
          </a:p>
          <a:p>
            <a:pPr marL="358775" lvl="1" indent="-358775">
              <a:buFontTx/>
              <a:buChar char="-"/>
            </a:pP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280709"/>
            <a:ext cx="2638587" cy="369332"/>
          </a:xfrm>
          <a:prstGeom prst="rect">
            <a:avLst/>
          </a:prstGeom>
          <a:solidFill>
            <a:srgbClr val="038748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SCOs and ECA audits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4437112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6D34"/>
                </a:solidFill>
              </a:rPr>
              <a:t>Financial audit </a:t>
            </a:r>
            <a:r>
              <a:rPr lang="en-GB" dirty="0" smtClean="0"/>
              <a:t>		</a:t>
            </a:r>
            <a:r>
              <a:rPr lang="en-GB" b="1" dirty="0" smtClean="0">
                <a:solidFill>
                  <a:srgbClr val="006D34"/>
                </a:solidFill>
              </a:rPr>
              <a:t>Compliance audit	Performance audit</a:t>
            </a:r>
          </a:p>
          <a:p>
            <a:r>
              <a:rPr lang="en-GB" dirty="0" smtClean="0"/>
              <a:t>Reliability of accounts 	Legality and regularity	Soundness of financial</a:t>
            </a:r>
          </a:p>
          <a:p>
            <a:r>
              <a:rPr lang="en-GB" dirty="0"/>
              <a:t>	</a:t>
            </a:r>
            <a:r>
              <a:rPr lang="en-GB" dirty="0" smtClean="0"/>
              <a:t>		of transactions		management</a:t>
            </a:r>
            <a:endParaRPr lang="en-GB" dirty="0"/>
          </a:p>
        </p:txBody>
      </p:sp>
      <p:sp>
        <p:nvSpPr>
          <p:cNvPr id="9" name="Left Brace 8"/>
          <p:cNvSpPr/>
          <p:nvPr/>
        </p:nvSpPr>
        <p:spPr>
          <a:xfrm rot="5400000">
            <a:off x="5644167" y="1717099"/>
            <a:ext cx="233363" cy="5241341"/>
          </a:xfrm>
          <a:prstGeom prst="leftBrace">
            <a:avLst>
              <a:gd name="adj1" fmla="val 159353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rgbClr val="006D34"/>
              </a:solidFill>
            </a:endParaRPr>
          </a:p>
        </p:txBody>
      </p:sp>
      <p:sp>
        <p:nvSpPr>
          <p:cNvPr id="10" name="Left Brace 9"/>
          <p:cNvSpPr/>
          <p:nvPr/>
        </p:nvSpPr>
        <p:spPr>
          <a:xfrm rot="16200000">
            <a:off x="3033519" y="2735234"/>
            <a:ext cx="233363" cy="5221296"/>
          </a:xfrm>
          <a:prstGeom prst="leftBrace">
            <a:avLst>
              <a:gd name="adj1" fmla="val 159353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rgbClr val="006D34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58113" y="3861048"/>
            <a:ext cx="5259321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100000"/>
              <a:defRPr/>
            </a:pPr>
            <a:r>
              <a:rPr lang="en-GB" b="1" dirty="0" smtClean="0">
                <a:solidFill>
                  <a:schemeClr val="accent4"/>
                </a:solidFill>
                <a:latin typeface="+mn-lt"/>
                <a:cs typeface="+mn-cs"/>
              </a:rPr>
              <a:t>Selected audits </a:t>
            </a:r>
            <a:r>
              <a:rPr lang="en-GB" b="1" i="1" dirty="0" smtClean="0">
                <a:solidFill>
                  <a:schemeClr val="accent4"/>
                </a:solidFill>
                <a:latin typeface="+mn-lt"/>
                <a:cs typeface="+mn-cs"/>
              </a:rPr>
              <a:t>(special reports)</a:t>
            </a:r>
            <a:endParaRPr lang="en-GB" b="1" i="1" dirty="0">
              <a:solidFill>
                <a:schemeClr val="accent4"/>
              </a:solidFill>
              <a:latin typeface="+mn-lt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749" y="5517232"/>
            <a:ext cx="5571215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100000"/>
              <a:defRPr/>
            </a:pPr>
            <a:r>
              <a:rPr lang="en-GB" b="1" dirty="0" smtClean="0">
                <a:solidFill>
                  <a:schemeClr val="accent4"/>
                </a:solidFill>
                <a:latin typeface="+mn-lt"/>
                <a:cs typeface="+mn-cs"/>
              </a:rPr>
              <a:t>Statement of assurance </a:t>
            </a:r>
            <a:r>
              <a:rPr lang="en-GB" b="1" i="1" dirty="0" smtClean="0">
                <a:solidFill>
                  <a:schemeClr val="accent4"/>
                </a:solidFill>
                <a:latin typeface="+mn-lt"/>
                <a:cs typeface="+mn-cs"/>
              </a:rPr>
              <a:t>(annual reports)</a:t>
            </a:r>
            <a:endParaRPr lang="en-GB" b="1" i="1" dirty="0">
              <a:solidFill>
                <a:schemeClr val="accent4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2240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0" grpId="0" animBg="1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39552" y="980728"/>
            <a:ext cx="8064500" cy="4968552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buClr>
                <a:srgbClr val="026938"/>
              </a:buClr>
              <a:defRPr/>
            </a:pPr>
            <a:r>
              <a:rPr lang="en-GB" sz="3200" u="sng" dirty="0">
                <a:solidFill>
                  <a:srgbClr val="026938"/>
                </a:solidFill>
              </a:rPr>
              <a:t>Our DAS audit work shows:</a:t>
            </a:r>
            <a:endParaRPr lang="en-GB" sz="2800" u="sng" baseline="30000" dirty="0">
              <a:solidFill>
                <a:srgbClr val="026938"/>
              </a:solidFill>
            </a:endParaRPr>
          </a:p>
          <a:p>
            <a:pPr lvl="0">
              <a:spcBef>
                <a:spcPts val="2400"/>
              </a:spcBef>
              <a:spcAft>
                <a:spcPts val="600"/>
              </a:spcAft>
              <a:buClr>
                <a:srgbClr val="026938"/>
              </a:buClr>
            </a:pPr>
            <a:r>
              <a:rPr lang="en-GB" sz="2800" dirty="0">
                <a:solidFill>
                  <a:srgbClr val="026938"/>
                </a:solidFill>
              </a:rPr>
              <a:t>Most investment projects are implemented via a cost reimbursement system </a:t>
            </a:r>
          </a:p>
          <a:p>
            <a:pPr lvl="0">
              <a:spcBef>
                <a:spcPts val="2400"/>
              </a:spcBef>
              <a:spcAft>
                <a:spcPts val="1200"/>
              </a:spcAft>
              <a:buClr>
                <a:srgbClr val="026938"/>
              </a:buClr>
            </a:pPr>
            <a:r>
              <a:rPr lang="en-GB" sz="2800" dirty="0">
                <a:solidFill>
                  <a:srgbClr val="026938"/>
                </a:solidFill>
              </a:rPr>
              <a:t>For which we find the following typical errors:</a:t>
            </a:r>
          </a:p>
          <a:p>
            <a:pPr marL="457200" lvl="0" indent="-457200">
              <a:buClr>
                <a:srgbClr val="026938"/>
              </a:buClr>
              <a:buFont typeface="Arial" pitchFamily="34" charset="0"/>
              <a:buAutoNum type="alphaLcParenBoth"/>
            </a:pPr>
            <a:r>
              <a:rPr lang="en-GB" dirty="0">
                <a:solidFill>
                  <a:srgbClr val="026938"/>
                </a:solidFill>
              </a:rPr>
              <a:t>non-compliance with private procurement rules</a:t>
            </a:r>
            <a:endParaRPr lang="en-GB" sz="2000" baseline="30000" dirty="0">
              <a:solidFill>
                <a:srgbClr val="026938"/>
              </a:solidFill>
            </a:endParaRPr>
          </a:p>
          <a:p>
            <a:pPr lvl="0">
              <a:buClr>
                <a:srgbClr val="026938"/>
              </a:buClr>
            </a:pPr>
            <a:r>
              <a:rPr lang="en-GB" dirty="0">
                <a:solidFill>
                  <a:srgbClr val="026938"/>
                </a:solidFill>
              </a:rPr>
              <a:t>(b) reasonableness of costs not checked</a:t>
            </a:r>
          </a:p>
          <a:p>
            <a:pPr lvl="0">
              <a:buClr>
                <a:srgbClr val="026938"/>
              </a:buClr>
            </a:pPr>
            <a:r>
              <a:rPr lang="en-GB" dirty="0">
                <a:solidFill>
                  <a:srgbClr val="026938"/>
                </a:solidFill>
              </a:rPr>
              <a:t>(c) declared expenditure not eligible - changes in the project</a:t>
            </a:r>
          </a:p>
          <a:p>
            <a:pPr lvl="0">
              <a:buClr>
                <a:srgbClr val="026938"/>
              </a:buClr>
            </a:pPr>
            <a:r>
              <a:rPr lang="en-GB" dirty="0">
                <a:solidFill>
                  <a:srgbClr val="026938"/>
                </a:solidFill>
              </a:rPr>
              <a:t>(d) certain categories of expenditure not eligible</a:t>
            </a:r>
          </a:p>
          <a:p>
            <a:pPr lvl="0">
              <a:buClr>
                <a:srgbClr val="026938"/>
              </a:buClr>
            </a:pPr>
            <a:r>
              <a:rPr lang="en-GB" dirty="0">
                <a:solidFill>
                  <a:srgbClr val="026938"/>
                </a:solidFill>
              </a:rPr>
              <a:t>(e) calculation mistakes</a:t>
            </a:r>
          </a:p>
          <a:p>
            <a:pPr lvl="0">
              <a:buClr>
                <a:srgbClr val="026938"/>
              </a:buClr>
            </a:pPr>
            <a:r>
              <a:rPr lang="en-GB" dirty="0">
                <a:solidFill>
                  <a:srgbClr val="026938"/>
                </a:solidFill>
              </a:rPr>
              <a:t>(f)  sanction not applied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3400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280709"/>
            <a:ext cx="2638587" cy="369332"/>
          </a:xfrm>
          <a:prstGeom prst="rect">
            <a:avLst/>
          </a:prstGeom>
          <a:solidFill>
            <a:srgbClr val="038748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SCOs and ECA audits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41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39552" y="980728"/>
            <a:ext cx="8064500" cy="4968552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buClr>
                <a:srgbClr val="026938"/>
              </a:buClr>
              <a:defRPr/>
            </a:pPr>
            <a:r>
              <a:rPr lang="en-GB" sz="3200" u="sng" dirty="0">
                <a:solidFill>
                  <a:srgbClr val="026938"/>
                </a:solidFill>
              </a:rPr>
              <a:t>Our DAS audit work</a:t>
            </a:r>
            <a:r>
              <a:rPr lang="et-EE" sz="3200" u="sng" dirty="0">
                <a:solidFill>
                  <a:srgbClr val="026938"/>
                </a:solidFill>
              </a:rPr>
              <a:t> </a:t>
            </a:r>
            <a:r>
              <a:rPr lang="en-GB" sz="3200" u="sng" dirty="0" smtClean="0">
                <a:solidFill>
                  <a:srgbClr val="026938"/>
                </a:solidFill>
              </a:rPr>
              <a:t>shows</a:t>
            </a:r>
            <a:r>
              <a:rPr lang="en-GB" sz="3200" u="sng" dirty="0">
                <a:solidFill>
                  <a:srgbClr val="026938"/>
                </a:solidFill>
              </a:rPr>
              <a:t>:</a:t>
            </a:r>
          </a:p>
          <a:p>
            <a:r>
              <a:rPr lang="en-GB" sz="2800" b="0" dirty="0"/>
              <a:t>In 2012-2014 we did not detect any quantifiable error related to the use of </a:t>
            </a:r>
            <a:r>
              <a:rPr lang="en-GB" sz="2800" b="0" dirty="0" smtClean="0"/>
              <a:t>SCOs </a:t>
            </a:r>
            <a:r>
              <a:rPr lang="en-GB" sz="2800" b="0" dirty="0"/>
              <a:t>for ESF </a:t>
            </a:r>
            <a:r>
              <a:rPr lang="en-GB" sz="2800" b="0" dirty="0" smtClean="0"/>
              <a:t>projects</a:t>
            </a:r>
            <a:endParaRPr lang="en-GB" sz="2800" b="0" dirty="0" smtClean="0"/>
          </a:p>
          <a:p>
            <a:endParaRPr lang="en-GB" sz="2800" b="0" dirty="0"/>
          </a:p>
          <a:p>
            <a:endParaRPr lang="en-GB" sz="2800" b="0" dirty="0" smtClean="0"/>
          </a:p>
          <a:p>
            <a:endParaRPr lang="en-GB" sz="2800" b="0" dirty="0" smtClean="0"/>
          </a:p>
          <a:p>
            <a:endParaRPr lang="en-GB" sz="2800" b="0" dirty="0"/>
          </a:p>
          <a:p>
            <a:endParaRPr lang="en-GB" sz="2800" b="0" dirty="0" smtClean="0"/>
          </a:p>
          <a:p>
            <a:pPr algn="ctr"/>
            <a:r>
              <a:rPr lang="en-GB" sz="2800" b="0" dirty="0" smtClean="0"/>
              <a:t>Projects </a:t>
            </a:r>
            <a:r>
              <a:rPr lang="en-GB" sz="2800" b="0" dirty="0"/>
              <a:t>using SCOs are less </a:t>
            </a:r>
            <a:r>
              <a:rPr lang="en-GB" sz="2800" b="0" dirty="0" smtClean="0"/>
              <a:t>prone </a:t>
            </a:r>
            <a:r>
              <a:rPr lang="en-GB" sz="2800" b="0" dirty="0"/>
              <a:t>to error than the ones using actual </a:t>
            </a:r>
            <a:r>
              <a:rPr lang="en-GB" sz="2800" b="0" dirty="0" smtClean="0"/>
              <a:t>costs </a:t>
            </a:r>
            <a:endParaRPr lang="en-GB" sz="2800" b="0" dirty="0" smtClean="0"/>
          </a:p>
          <a:p>
            <a:endParaRPr lang="en-GB" sz="2800" b="0" u="sng" baseline="30000" dirty="0">
              <a:solidFill>
                <a:srgbClr val="026938"/>
              </a:solidFill>
            </a:endParaRPr>
          </a:p>
          <a:p>
            <a:endParaRPr lang="en-GB" sz="2800" u="sng" baseline="30000" dirty="0">
              <a:solidFill>
                <a:srgbClr val="026938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280709"/>
            <a:ext cx="2638587" cy="369332"/>
          </a:xfrm>
          <a:prstGeom prst="rect">
            <a:avLst/>
          </a:prstGeom>
          <a:solidFill>
            <a:srgbClr val="038748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SCOs and ECA audits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" name="Down Arrow 1"/>
          <p:cNvSpPr/>
          <p:nvPr/>
        </p:nvSpPr>
        <p:spPr>
          <a:xfrm>
            <a:off x="3319297" y="4221088"/>
            <a:ext cx="1609885" cy="504056"/>
          </a:xfrm>
          <a:prstGeom prst="down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129723"/>
              </p:ext>
            </p:extLst>
          </p:nvPr>
        </p:nvGraphicFramePr>
        <p:xfrm>
          <a:off x="539552" y="2420888"/>
          <a:ext cx="7848873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2528"/>
                <a:gridCol w="936104"/>
                <a:gridCol w="1008112"/>
                <a:gridCol w="1152129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No.</a:t>
                      </a:r>
                      <a:r>
                        <a:rPr lang="en-GB" baseline="0" dirty="0" smtClean="0"/>
                        <a:t> of sampled transactions with SCOs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Quantifiable</a:t>
                      </a:r>
                      <a:r>
                        <a:rPr lang="en-GB" baseline="0" dirty="0" smtClean="0"/>
                        <a:t> errors related to SCOs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Non-quantifiable</a:t>
                      </a:r>
                      <a:r>
                        <a:rPr lang="en-GB" baseline="0" dirty="0" smtClean="0"/>
                        <a:t> errors related to SCOs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884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Page </a:t>
            </a:r>
            <a:fld id="{C26A69B5-200B-4E8E-9012-4EBB91306B1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39552" y="980728"/>
            <a:ext cx="8064500" cy="496855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defRPr/>
            </a:pPr>
            <a:r>
              <a:rPr lang="en-GB" sz="3200" u="sng" dirty="0"/>
              <a:t>What is checked in ECA’s DAS audits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FontTx/>
              <a:buChar char="-"/>
              <a:defRPr/>
            </a:pPr>
            <a:r>
              <a:rPr lang="en-GB" sz="2400" dirty="0" smtClean="0"/>
              <a:t> Legality </a:t>
            </a:r>
            <a:r>
              <a:rPr lang="en-GB" sz="2400" dirty="0"/>
              <a:t>and regularity of underlying </a:t>
            </a:r>
            <a:r>
              <a:rPr lang="en-GB" sz="2400" dirty="0" smtClean="0"/>
              <a:t>transactions:</a:t>
            </a:r>
            <a:endParaRPr lang="en-GB" sz="2400" dirty="0"/>
          </a:p>
          <a:p>
            <a:pPr marL="855663" lvl="1" indent="-342900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en-GB" sz="2000" dirty="0" smtClean="0"/>
              <a:t>Compliance with EU and relevant national provisions of a regulatory or contractual nature</a:t>
            </a:r>
            <a:endParaRPr lang="en-GB" sz="2000" dirty="0"/>
          </a:p>
          <a:p>
            <a:pPr marL="855663" lvl="1" indent="-342900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en-GB" sz="2000" dirty="0" smtClean="0"/>
              <a:t>Correctly calculated</a:t>
            </a:r>
            <a:endParaRPr lang="en-GB" sz="3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FontTx/>
              <a:buChar char="-"/>
              <a:defRPr/>
            </a:pPr>
            <a:r>
              <a:rPr lang="en-GB" sz="2400" dirty="0" smtClean="0"/>
              <a:t> We examine respect of legal, administrative, financial and factual conditions for making the payment at all levels (EU, MS, local)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FontTx/>
              <a:buChar char="-"/>
              <a:defRPr/>
            </a:pPr>
            <a:r>
              <a:rPr lang="en-GB" sz="2400" dirty="0" smtClean="0"/>
              <a:t> For SCOs this will entail </a:t>
            </a:r>
            <a:r>
              <a:rPr lang="en-GB" sz="2400" dirty="0" err="1" smtClean="0"/>
              <a:t>a.o.</a:t>
            </a:r>
            <a:r>
              <a:rPr lang="en-GB" sz="2400" dirty="0" smtClean="0"/>
              <a:t>:</a:t>
            </a:r>
          </a:p>
          <a:p>
            <a:pPr marL="855663" lvl="1" indent="-342900">
              <a:spcBef>
                <a:spcPts val="0"/>
              </a:spcBef>
              <a:spcAft>
                <a:spcPts val="1200"/>
              </a:spcAft>
              <a:buFontTx/>
              <a:buChar char="-"/>
            </a:pPr>
            <a:r>
              <a:rPr lang="en-GB" sz="2000" dirty="0" smtClean="0"/>
              <a:t>Methodology: in accordance with the rules, correctly calculated and applied</a:t>
            </a:r>
          </a:p>
          <a:p>
            <a:pPr marL="855663" lvl="1" indent="-342900">
              <a:spcBef>
                <a:spcPts val="0"/>
              </a:spcBef>
              <a:spcAft>
                <a:spcPts val="1200"/>
              </a:spcAft>
              <a:buFontTx/>
              <a:buChar char="-"/>
            </a:pPr>
            <a:r>
              <a:rPr lang="en-GB" sz="2000" dirty="0" smtClean="0"/>
              <a:t>But not: checking underlying invoices</a:t>
            </a:r>
            <a:endParaRPr lang="en-GB" sz="3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FontTx/>
              <a:buChar char="-"/>
              <a:defRPr/>
            </a:pPr>
            <a:endParaRPr lang="en-GB" sz="2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39552" y="280709"/>
            <a:ext cx="2638587" cy="369332"/>
          </a:xfrm>
          <a:prstGeom prst="rect">
            <a:avLst/>
          </a:prstGeom>
          <a:solidFill>
            <a:srgbClr val="038748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SCOs and ECA audits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571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white"/>
                </a:solidFill>
              </a:rPr>
              <a:t>Page </a:t>
            </a:r>
            <a:fld id="{C26A69B5-200B-4E8E-9012-4EBB91306B1A}" type="slidenum">
              <a:rPr lang="en-GB" smtClean="0">
                <a:solidFill>
                  <a:prstClr val="white"/>
                </a:solidFill>
              </a:rPr>
              <a:pPr/>
              <a:t>6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39552" y="836712"/>
            <a:ext cx="8064500" cy="511256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defRPr/>
            </a:pPr>
            <a:r>
              <a:rPr lang="en-US" sz="2400" u="sng" dirty="0"/>
              <a:t>Special report </a:t>
            </a:r>
            <a:r>
              <a:rPr lang="et-EE" sz="2400" u="sng" dirty="0"/>
              <a:t>22/2014 – </a:t>
            </a:r>
            <a:r>
              <a:rPr lang="en-US" sz="2400" u="sng" dirty="0"/>
              <a:t>Achieving economy</a:t>
            </a:r>
            <a:r>
              <a:rPr lang="en-US" sz="2400" u="sng" dirty="0" smtClean="0"/>
              <a:t>: </a:t>
            </a:r>
            <a:r>
              <a:rPr lang="et-EE" sz="2400" u="sng" dirty="0" smtClean="0"/>
              <a:t>keeping </a:t>
            </a:r>
            <a:r>
              <a:rPr lang="en-US" sz="2400" u="sng" dirty="0"/>
              <a:t>the costs of EU-financed rural development project </a:t>
            </a:r>
            <a:r>
              <a:rPr lang="en-GB" sz="2400" u="sng" dirty="0" smtClean="0"/>
              <a:t>grants under control</a:t>
            </a:r>
          </a:p>
          <a:p>
            <a:pPr marL="342900" indent="-342900">
              <a:buFontTx/>
              <a:buChar char="-"/>
            </a:pPr>
            <a:r>
              <a:rPr lang="en-GB" dirty="0" smtClean="0"/>
              <a:t>Audit scope and approach</a:t>
            </a:r>
          </a:p>
          <a:p>
            <a:pPr marL="855663" lvl="1" indent="-342900">
              <a:buFontTx/>
              <a:buChar char="-"/>
            </a:pPr>
            <a:r>
              <a:rPr lang="en-GB" sz="2000" dirty="0" smtClean="0"/>
              <a:t>2007-2013 RD </a:t>
            </a:r>
            <a:r>
              <a:rPr lang="en-GB" sz="2000" dirty="0" smtClean="0"/>
              <a:t>measures implemented through grants</a:t>
            </a:r>
          </a:p>
          <a:p>
            <a:pPr marL="855663" lvl="1" indent="-342900">
              <a:buFontTx/>
              <a:buChar char="-"/>
            </a:pPr>
            <a:r>
              <a:rPr lang="en-GB" sz="2000" dirty="0" smtClean="0"/>
              <a:t>Covered all 88 RDPs and in-depth desk review for 15 RDPs </a:t>
            </a:r>
          </a:p>
          <a:p>
            <a:pPr marL="342900" indent="-342900">
              <a:buFontTx/>
              <a:buChar char="-"/>
            </a:pPr>
            <a:r>
              <a:rPr lang="en-GB" dirty="0" smtClean="0"/>
              <a:t>Main audit question </a:t>
            </a:r>
          </a:p>
          <a:p>
            <a:pPr marL="855663" lvl="1" indent="-342900">
              <a:buFontTx/>
              <a:buChar char="-"/>
            </a:pPr>
            <a:r>
              <a:rPr lang="en-GB" sz="2000" dirty="0" smtClean="0"/>
              <a:t>Have the Commission and the MS authorities followed the most effective approaches for keeping the costs of rural development grants under control? </a:t>
            </a:r>
          </a:p>
          <a:p>
            <a:pPr marL="342900" indent="-342900">
              <a:buFontTx/>
              <a:buChar char="-"/>
            </a:pPr>
            <a:r>
              <a:rPr lang="en-GB" dirty="0" smtClean="0"/>
              <a:t>ECA found that the approaches followed were not the most </a:t>
            </a:r>
            <a:r>
              <a:rPr lang="en-GB" dirty="0" smtClean="0"/>
              <a:t>effective</a:t>
            </a:r>
            <a:endParaRPr lang="en-GB" dirty="0" smtClean="0"/>
          </a:p>
          <a:p>
            <a:pPr marL="342900" indent="-342900">
              <a:buFontTx/>
              <a:buChar char="-"/>
            </a:pPr>
            <a:r>
              <a:rPr lang="en-GB" b="0" dirty="0" smtClean="0"/>
              <a:t>SCOs: used by &gt; 50% of </a:t>
            </a:r>
            <a:r>
              <a:rPr lang="en-GB" b="0" dirty="0" smtClean="0"/>
              <a:t>the MS </a:t>
            </a:r>
            <a:r>
              <a:rPr lang="en-GB" b="0" dirty="0"/>
              <a:t>but </a:t>
            </a:r>
            <a:r>
              <a:rPr lang="en-GB" b="0" dirty="0" smtClean="0"/>
              <a:t>only 5</a:t>
            </a:r>
            <a:r>
              <a:rPr lang="en-GB" b="0" dirty="0"/>
              <a:t>% of the </a:t>
            </a:r>
            <a:r>
              <a:rPr lang="en-GB" b="0" dirty="0" smtClean="0"/>
              <a:t>budget (</a:t>
            </a:r>
            <a:r>
              <a:rPr lang="en-GB" b="0" dirty="0" smtClean="0"/>
              <a:t>only specific </a:t>
            </a:r>
            <a:r>
              <a:rPr lang="en-GB" b="0" dirty="0" smtClean="0"/>
              <a:t>expenditure </a:t>
            </a:r>
            <a:r>
              <a:rPr lang="en-GB" b="0" dirty="0" smtClean="0"/>
              <a:t>for a </a:t>
            </a:r>
            <a:r>
              <a:rPr lang="en-GB" b="0" dirty="0" smtClean="0"/>
              <a:t>limited number of </a:t>
            </a:r>
            <a:r>
              <a:rPr lang="en-GB" b="0" dirty="0" smtClean="0"/>
              <a:t>measures)</a:t>
            </a:r>
            <a:endParaRPr lang="en-GB" b="0" dirty="0" smtClean="0"/>
          </a:p>
          <a:p>
            <a:pPr marL="855663" lvl="1" indent="-342900">
              <a:buFontTx/>
              <a:buChar char="-"/>
            </a:pPr>
            <a:endParaRPr lang="en-GB" sz="3000" dirty="0"/>
          </a:p>
          <a:p>
            <a:pPr marL="358775" lvl="1" indent="-358775">
              <a:buFontTx/>
              <a:buChar char="-"/>
            </a:pPr>
            <a:endParaRPr lang="en-GB" sz="2000" dirty="0"/>
          </a:p>
          <a:p>
            <a:pPr marL="855663" lvl="1" indent="-342900">
              <a:buFontTx/>
              <a:buChar char="-"/>
            </a:pPr>
            <a:endParaRPr lang="en-GB" sz="2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39552" y="280709"/>
            <a:ext cx="2638587" cy="369332"/>
          </a:xfrm>
          <a:prstGeom prst="rect">
            <a:avLst/>
          </a:prstGeom>
          <a:solidFill>
            <a:srgbClr val="038748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prstClr val="white"/>
                </a:solidFill>
              </a:rPr>
              <a:t>SCOs and ECA audits</a:t>
            </a:r>
          </a:p>
        </p:txBody>
      </p:sp>
    </p:spTree>
    <p:extLst>
      <p:ext uri="{BB962C8B-B14F-4D97-AF65-F5344CB8AC3E}">
        <p14:creationId xmlns:p14="http://schemas.microsoft.com/office/powerpoint/2010/main" val="244772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white"/>
                </a:solidFill>
              </a:rPr>
              <a:t>Page </a:t>
            </a:r>
            <a:fld id="{C26A69B5-200B-4E8E-9012-4EBB91306B1A}" type="slidenum">
              <a:rPr lang="en-GB" smtClean="0">
                <a:solidFill>
                  <a:prstClr val="white"/>
                </a:solidFill>
              </a:rPr>
              <a:pPr/>
              <a:t>7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39552" y="980728"/>
            <a:ext cx="8064500" cy="4968552"/>
          </a:xfrm>
        </p:spPr>
        <p:txBody>
          <a:bodyPr/>
          <a:lstStyle/>
          <a:p>
            <a:r>
              <a:rPr lang="en-GB" sz="3200" u="sng" dirty="0"/>
              <a:t>SR </a:t>
            </a:r>
            <a:r>
              <a:rPr lang="et-EE" sz="3200" u="sng" dirty="0"/>
              <a:t>22/2014</a:t>
            </a:r>
            <a:r>
              <a:rPr lang="en-GB" sz="3200" u="sng" dirty="0"/>
              <a:t>: Main risks observed in the design of control systems for RD costs:</a:t>
            </a:r>
          </a:p>
          <a:p>
            <a:endParaRPr lang="en-GB" sz="2400" dirty="0" smtClean="0"/>
          </a:p>
          <a:p>
            <a:pPr marL="342900" lvl="1" indent="-342900">
              <a:spcBef>
                <a:spcPts val="1200"/>
              </a:spcBef>
              <a:spcAft>
                <a:spcPts val="600"/>
              </a:spcAft>
              <a:buFontTx/>
              <a:buChar char="-"/>
            </a:pPr>
            <a:r>
              <a:rPr lang="en-GB" sz="2400" b="1" dirty="0" smtClean="0">
                <a:solidFill>
                  <a:schemeClr val="accent1"/>
                </a:solidFill>
              </a:rPr>
              <a:t>Over-specification </a:t>
            </a:r>
            <a:r>
              <a:rPr lang="en-GB" sz="2400" b="1" dirty="0">
                <a:solidFill>
                  <a:schemeClr val="accent1"/>
                </a:solidFill>
              </a:rPr>
              <a:t>(</a:t>
            </a:r>
            <a:r>
              <a:rPr lang="en-GB" sz="2400" b="1" dirty="0">
                <a:solidFill>
                  <a:schemeClr val="accent1"/>
                </a:solidFill>
              </a:rPr>
              <a:t>quantity and quality of the items financed may be greater than </a:t>
            </a:r>
            <a:r>
              <a:rPr lang="en-GB" sz="2400" b="1" dirty="0">
                <a:solidFill>
                  <a:schemeClr val="accent1"/>
                </a:solidFill>
              </a:rPr>
              <a:t>appropriate</a:t>
            </a:r>
            <a:r>
              <a:rPr lang="en-GB" sz="2400" b="1" dirty="0" smtClean="0">
                <a:solidFill>
                  <a:schemeClr val="accent1"/>
                </a:solidFill>
              </a:rPr>
              <a:t>)</a:t>
            </a:r>
            <a:endParaRPr lang="en-GB" sz="2400" dirty="0"/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Tx/>
              <a:buChar char="-"/>
            </a:pPr>
            <a:r>
              <a:rPr lang="en-GB" sz="2400" dirty="0" smtClean="0"/>
              <a:t>Grant </a:t>
            </a:r>
            <a:r>
              <a:rPr lang="en-GB" sz="2400" dirty="0" smtClean="0"/>
              <a:t>approvals </a:t>
            </a:r>
            <a:r>
              <a:rPr lang="en-GB" sz="2400" dirty="0" smtClean="0"/>
              <a:t>based </a:t>
            </a:r>
            <a:r>
              <a:rPr lang="en-GB" sz="2400" dirty="0" smtClean="0"/>
              <a:t>on prices that are too </a:t>
            </a:r>
            <a:r>
              <a:rPr lang="en-GB" sz="2400" dirty="0" smtClean="0"/>
              <a:t>high</a:t>
            </a:r>
            <a:endParaRPr lang="en-GB" sz="2400" dirty="0" smtClean="0"/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Tx/>
              <a:buChar char="-"/>
            </a:pPr>
            <a:r>
              <a:rPr lang="en-GB" sz="2400" dirty="0" smtClean="0"/>
              <a:t>Costs </a:t>
            </a:r>
            <a:r>
              <a:rPr lang="en-GB" sz="2400" dirty="0" smtClean="0"/>
              <a:t>actually reimbursed may not be </a:t>
            </a:r>
            <a:r>
              <a:rPr lang="en-GB" sz="2400" dirty="0" smtClean="0"/>
              <a:t>reasonable</a:t>
            </a:r>
            <a:endParaRPr lang="en-GB" sz="2400" dirty="0" smtClean="0"/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Tx/>
              <a:buChar char="-"/>
            </a:pPr>
            <a:r>
              <a:rPr lang="en-GB" sz="2400" dirty="0" smtClean="0"/>
              <a:t>The </a:t>
            </a:r>
            <a:r>
              <a:rPr lang="en-GB" sz="2400" dirty="0" smtClean="0"/>
              <a:t>level of requirements and checks is insufficiently related to the level of </a:t>
            </a:r>
            <a:r>
              <a:rPr lang="en-GB" sz="2400" dirty="0" smtClean="0"/>
              <a:t>risks</a:t>
            </a:r>
            <a:endParaRPr lang="en-GB" sz="2400" dirty="0" smtClean="0"/>
          </a:p>
          <a:p>
            <a:pPr marL="342900" indent="-342900">
              <a:buFontTx/>
              <a:buChar char="-"/>
            </a:pPr>
            <a:endParaRPr lang="en-GB" sz="2400" dirty="0"/>
          </a:p>
          <a:p>
            <a:pPr marL="0" lvl="1" indent="0">
              <a:spcBef>
                <a:spcPts val="800"/>
              </a:spcBef>
              <a:buNone/>
            </a:pPr>
            <a:endParaRPr lang="en-GB" sz="2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39552" y="280709"/>
            <a:ext cx="2638587" cy="369332"/>
          </a:xfrm>
          <a:prstGeom prst="rect">
            <a:avLst/>
          </a:prstGeom>
          <a:solidFill>
            <a:srgbClr val="038748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prstClr val="white"/>
                </a:solidFill>
              </a:rPr>
              <a:t>SCOs and ECA audits</a:t>
            </a:r>
          </a:p>
        </p:txBody>
      </p:sp>
    </p:spTree>
    <p:extLst>
      <p:ext uri="{BB962C8B-B14F-4D97-AF65-F5344CB8AC3E}">
        <p14:creationId xmlns:p14="http://schemas.microsoft.com/office/powerpoint/2010/main" val="2566011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white"/>
                </a:solidFill>
              </a:rPr>
              <a:t>Page </a:t>
            </a:r>
            <a:fld id="{C26A69B5-200B-4E8E-9012-4EBB91306B1A}" type="slidenum">
              <a:rPr lang="en-GB" smtClean="0">
                <a:solidFill>
                  <a:prstClr val="white"/>
                </a:solidFill>
              </a:rPr>
              <a:pPr/>
              <a:t>8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95536" y="836712"/>
            <a:ext cx="8425114" cy="496855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2400" u="sng" dirty="0"/>
              <a:t>SR </a:t>
            </a:r>
            <a:r>
              <a:rPr lang="et-EE" sz="2400" u="sng" dirty="0"/>
              <a:t>22/2014</a:t>
            </a:r>
            <a:r>
              <a:rPr lang="en-GB" sz="2400" u="sng" dirty="0"/>
              <a:t>:</a:t>
            </a:r>
            <a:r>
              <a:rPr lang="en-GB" sz="2400" dirty="0"/>
              <a:t> </a:t>
            </a:r>
            <a:r>
              <a:rPr lang="en-GB" sz="2400" dirty="0" smtClean="0"/>
              <a:t>In some cases </a:t>
            </a:r>
            <a:r>
              <a:rPr lang="en-GB" dirty="0" smtClean="0"/>
              <a:t>MS</a:t>
            </a:r>
            <a:r>
              <a:rPr lang="en-GB" sz="2400" dirty="0" smtClean="0"/>
              <a:t> </a:t>
            </a:r>
            <a:r>
              <a:rPr lang="en-GB" sz="2400" dirty="0" smtClean="0"/>
              <a:t>restricted grants to standard or maximum costs to limit the risk of </a:t>
            </a:r>
            <a:r>
              <a:rPr lang="en-GB" sz="2400" dirty="0" smtClean="0"/>
              <a:t>over-specification by</a:t>
            </a:r>
          </a:p>
          <a:p>
            <a:pPr>
              <a:spcBef>
                <a:spcPts val="600"/>
              </a:spcBef>
            </a:pPr>
            <a:endParaRPr lang="en-GB" sz="2400" dirty="0"/>
          </a:p>
          <a:p>
            <a:pPr lvl="1">
              <a:spcBef>
                <a:spcPts val="600"/>
              </a:spcBef>
            </a:pPr>
            <a:r>
              <a:rPr lang="en-GB" sz="2200" b="1" dirty="0" smtClean="0">
                <a:solidFill>
                  <a:schemeClr val="accent1"/>
                </a:solidFill>
              </a:rPr>
              <a:t>Standard unit cost </a:t>
            </a:r>
            <a:r>
              <a:rPr lang="en-GB" sz="2200" dirty="0" smtClean="0"/>
              <a:t>e.g</a:t>
            </a:r>
            <a:r>
              <a:rPr lang="en-GB" sz="2200" dirty="0" smtClean="0"/>
              <a:t>. per metre of </a:t>
            </a:r>
            <a:r>
              <a:rPr lang="en-GB" sz="2200" dirty="0" smtClean="0"/>
              <a:t>hedge, </a:t>
            </a:r>
            <a:r>
              <a:rPr lang="en-GB" sz="2200" dirty="0" smtClean="0"/>
              <a:t>per ha of land </a:t>
            </a:r>
            <a:r>
              <a:rPr lang="en-GB" sz="2200" dirty="0" smtClean="0"/>
              <a:t>improvement</a:t>
            </a:r>
          </a:p>
          <a:p>
            <a:pPr marL="530225" lvl="2" indent="0">
              <a:buNone/>
            </a:pPr>
            <a:r>
              <a:rPr lang="en-GB" sz="2200" dirty="0" smtClean="0"/>
              <a:t>- the </a:t>
            </a:r>
            <a:r>
              <a:rPr lang="en-GB" sz="2200" dirty="0"/>
              <a:t>applicant can </a:t>
            </a:r>
            <a:r>
              <a:rPr lang="en-GB" sz="2200" dirty="0" smtClean="0"/>
              <a:t>receive more money than </a:t>
            </a:r>
            <a:r>
              <a:rPr lang="en-GB" sz="2200" dirty="0"/>
              <a:t>the costs incurred </a:t>
            </a:r>
            <a:r>
              <a:rPr lang="et-EE" sz="2200" dirty="0"/>
              <a:t>=</a:t>
            </a:r>
            <a:r>
              <a:rPr lang="en-GB" sz="2200" dirty="0">
                <a:latin typeface="Calibri"/>
                <a:cs typeface="Calibri"/>
              </a:rPr>
              <a:t>&gt;</a:t>
            </a:r>
            <a:r>
              <a:rPr lang="en-GB" sz="2200" dirty="0"/>
              <a:t>  the simplified cost levels should be soundly based and periodically reviewed </a:t>
            </a:r>
          </a:p>
          <a:p>
            <a:pPr marL="530225" lvl="2" indent="0">
              <a:buNone/>
            </a:pPr>
            <a:endParaRPr lang="en-GB" sz="2200" dirty="0" smtClean="0"/>
          </a:p>
          <a:p>
            <a:pPr lvl="1"/>
            <a:r>
              <a:rPr lang="en-GB" sz="2200" b="1" dirty="0" smtClean="0">
                <a:solidFill>
                  <a:schemeClr val="accent1"/>
                </a:solidFill>
              </a:rPr>
              <a:t>Maximum costs </a:t>
            </a:r>
            <a:r>
              <a:rPr lang="en-GB" sz="2200" b="1" dirty="0" smtClean="0">
                <a:solidFill>
                  <a:schemeClr val="accent1"/>
                </a:solidFill>
              </a:rPr>
              <a:t>per </a:t>
            </a:r>
            <a:r>
              <a:rPr lang="en-GB" sz="2200" b="1" dirty="0" smtClean="0">
                <a:solidFill>
                  <a:schemeClr val="accent1"/>
                </a:solidFill>
              </a:rPr>
              <a:t>unit of output/result </a:t>
            </a:r>
          </a:p>
          <a:p>
            <a:pPr marL="530225" lvl="2" indent="0">
              <a:buNone/>
            </a:pPr>
            <a:r>
              <a:rPr lang="en-GB" sz="2200" dirty="0" smtClean="0"/>
              <a:t>e.g. per </a:t>
            </a:r>
            <a:r>
              <a:rPr lang="en-GB" sz="2200" dirty="0" smtClean="0"/>
              <a:t>unit (m2 </a:t>
            </a:r>
            <a:r>
              <a:rPr lang="en-GB" sz="2200" dirty="0" smtClean="0"/>
              <a:t>of building </a:t>
            </a:r>
            <a:r>
              <a:rPr lang="en-GB" sz="2200" dirty="0" smtClean="0"/>
              <a:t>constructed) or per cost category (tractor with </a:t>
            </a:r>
            <a:r>
              <a:rPr lang="en-GB" sz="2200" dirty="0" err="1" smtClean="0"/>
              <a:t>xHp</a:t>
            </a:r>
            <a:r>
              <a:rPr lang="en-GB" sz="2200" dirty="0"/>
              <a:t>, technical </a:t>
            </a:r>
            <a:r>
              <a:rPr lang="en-GB" sz="2200" dirty="0" smtClean="0"/>
              <a:t>studies)</a:t>
            </a:r>
          </a:p>
          <a:p>
            <a:pPr marL="530225" lvl="2" indent="0">
              <a:buNone/>
            </a:pPr>
            <a:r>
              <a:rPr lang="en-GB" sz="2200" dirty="0" smtClean="0"/>
              <a:t>- </a:t>
            </a:r>
            <a:r>
              <a:rPr lang="en-GB" sz="2200" dirty="0" smtClean="0"/>
              <a:t>the applicant is reimbursed </a:t>
            </a:r>
            <a:r>
              <a:rPr lang="en-GB" sz="2200" dirty="0" smtClean="0"/>
              <a:t>for </a:t>
            </a:r>
            <a:r>
              <a:rPr lang="en-GB" sz="2200" dirty="0" smtClean="0"/>
              <a:t>the </a:t>
            </a:r>
            <a:r>
              <a:rPr lang="en-GB" sz="2200" dirty="0" smtClean="0"/>
              <a:t>lower of amount </a:t>
            </a:r>
            <a:r>
              <a:rPr lang="en-GB" sz="2200" dirty="0" smtClean="0"/>
              <a:t>actually paid or the maximum </a:t>
            </a:r>
            <a:r>
              <a:rPr lang="en-GB" sz="2200" dirty="0" smtClean="0"/>
              <a:t>amount</a:t>
            </a:r>
            <a:endParaRPr lang="en-GB" sz="22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39552" y="280709"/>
            <a:ext cx="2638587" cy="369332"/>
          </a:xfrm>
          <a:prstGeom prst="rect">
            <a:avLst/>
          </a:prstGeom>
          <a:solidFill>
            <a:srgbClr val="038748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prstClr val="white"/>
                </a:solidFill>
              </a:rPr>
              <a:t>SCOs and ECA audits</a:t>
            </a:r>
          </a:p>
        </p:txBody>
      </p:sp>
    </p:spTree>
    <p:extLst>
      <p:ext uri="{BB962C8B-B14F-4D97-AF65-F5344CB8AC3E}">
        <p14:creationId xmlns:p14="http://schemas.microsoft.com/office/powerpoint/2010/main" val="415249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white"/>
                </a:solidFill>
              </a:rPr>
              <a:t>Page </a:t>
            </a:r>
            <a:fld id="{C26A69B5-200B-4E8E-9012-4EBB91306B1A}" type="slidenum">
              <a:rPr lang="en-GB" smtClean="0">
                <a:solidFill>
                  <a:prstClr val="white"/>
                </a:solidFill>
              </a:rPr>
              <a:pPr/>
              <a:t>9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39552" y="980728"/>
            <a:ext cx="8064500" cy="5328592"/>
          </a:xfrm>
        </p:spPr>
        <p:txBody>
          <a:bodyPr/>
          <a:lstStyle/>
          <a:p>
            <a:r>
              <a:rPr lang="en-GB" sz="2600" u="sng" dirty="0"/>
              <a:t>SR </a:t>
            </a:r>
            <a:r>
              <a:rPr lang="et-EE" sz="2600" u="sng" dirty="0"/>
              <a:t>22/2014</a:t>
            </a:r>
            <a:r>
              <a:rPr lang="en-GB" sz="2600" u="sng" dirty="0" smtClean="0"/>
              <a:t>:</a:t>
            </a:r>
            <a:r>
              <a:rPr lang="en-GB" sz="2600" dirty="0"/>
              <a:t> </a:t>
            </a:r>
            <a:r>
              <a:rPr lang="en-GB" sz="2600" dirty="0" smtClean="0"/>
              <a:t>The main </a:t>
            </a:r>
            <a:br>
              <a:rPr lang="en-GB" sz="2600" dirty="0" smtClean="0"/>
            </a:br>
            <a:r>
              <a:rPr lang="en-GB" sz="2600" dirty="0" smtClean="0"/>
              <a:t>methods MS authorities use</a:t>
            </a:r>
            <a:br>
              <a:rPr lang="en-GB" sz="2600" dirty="0" smtClean="0"/>
            </a:br>
            <a:r>
              <a:rPr lang="en-GB" sz="2600" dirty="0" smtClean="0"/>
              <a:t>to check that project </a:t>
            </a:r>
            <a:r>
              <a:rPr lang="en-GB" sz="2600" dirty="0"/>
              <a:t>costs in grant applications are </a:t>
            </a:r>
            <a:r>
              <a:rPr lang="en-GB" sz="2600" dirty="0" smtClean="0"/>
              <a:t>reasonable:</a:t>
            </a:r>
          </a:p>
          <a:p>
            <a:pPr marL="342900" indent="-342900">
              <a:buFontTx/>
              <a:buChar char="-"/>
            </a:pPr>
            <a:r>
              <a:rPr lang="en-GB" sz="2400" dirty="0"/>
              <a:t>Comparison of different </a:t>
            </a:r>
            <a:r>
              <a:rPr lang="en-GB" sz="2400" dirty="0" smtClean="0"/>
              <a:t>offers</a:t>
            </a:r>
            <a:r>
              <a:rPr lang="en-GB" sz="2000" dirty="0" smtClean="0">
                <a:solidFill>
                  <a:schemeClr val="accent4"/>
                </a:solidFill>
              </a:rPr>
              <a:t> - straightforward</a:t>
            </a:r>
            <a:r>
              <a:rPr lang="en-GB" sz="2000" dirty="0">
                <a:solidFill>
                  <a:schemeClr val="accent4"/>
                </a:solidFill>
              </a:rPr>
              <a:t>, but </a:t>
            </a:r>
            <a:r>
              <a:rPr lang="en-GB" sz="2000" dirty="0" smtClean="0">
                <a:solidFill>
                  <a:schemeClr val="accent4"/>
                </a:solidFill>
              </a:rPr>
              <a:t>risk </a:t>
            </a:r>
            <a:r>
              <a:rPr lang="en-GB" sz="2000" dirty="0">
                <a:solidFill>
                  <a:schemeClr val="accent4"/>
                </a:solidFill>
              </a:rPr>
              <a:t>of manipulation and </a:t>
            </a:r>
            <a:r>
              <a:rPr lang="en-GB" sz="2000" dirty="0" smtClean="0">
                <a:solidFill>
                  <a:schemeClr val="accent4"/>
                </a:solidFill>
              </a:rPr>
              <a:t>fraud</a:t>
            </a:r>
            <a:endParaRPr lang="en-GB" sz="2000" dirty="0">
              <a:solidFill>
                <a:schemeClr val="accent4"/>
              </a:solidFill>
            </a:endParaRPr>
          </a:p>
          <a:p>
            <a:pPr marL="342900" indent="-342900">
              <a:buFontTx/>
              <a:buChar char="-"/>
            </a:pPr>
            <a:r>
              <a:rPr lang="en-GB" sz="2400" dirty="0"/>
              <a:t>Market </a:t>
            </a:r>
            <a:r>
              <a:rPr lang="en-GB" sz="2400" dirty="0" smtClean="0"/>
              <a:t>research </a:t>
            </a:r>
            <a:r>
              <a:rPr lang="en-GB" sz="2000" dirty="0" smtClean="0">
                <a:solidFill>
                  <a:schemeClr val="accent4"/>
                </a:solidFill>
              </a:rPr>
              <a:t>- time-consuming </a:t>
            </a:r>
            <a:r>
              <a:rPr lang="en-GB" sz="2000" dirty="0">
                <a:solidFill>
                  <a:schemeClr val="accent4"/>
                </a:solidFill>
              </a:rPr>
              <a:t>and difficult to demonstrate that all applications have been evaluated </a:t>
            </a:r>
            <a:r>
              <a:rPr lang="en-GB" sz="2000" dirty="0" smtClean="0">
                <a:solidFill>
                  <a:schemeClr val="accent4"/>
                </a:solidFill>
              </a:rPr>
              <a:t>consistently</a:t>
            </a:r>
            <a:endParaRPr lang="en-GB" sz="2000" dirty="0">
              <a:solidFill>
                <a:schemeClr val="accent4"/>
              </a:solidFill>
            </a:endParaRPr>
          </a:p>
          <a:p>
            <a:pPr marL="342900" indent="-342900">
              <a:buFontTx/>
              <a:buChar char="-"/>
            </a:pPr>
            <a:r>
              <a:rPr lang="en-GB" sz="2400" dirty="0"/>
              <a:t>Expert </a:t>
            </a:r>
            <a:r>
              <a:rPr lang="en-GB" sz="2400" dirty="0" smtClean="0"/>
              <a:t>opinion</a:t>
            </a:r>
            <a:r>
              <a:rPr lang="en-GB" sz="2000" dirty="0" smtClean="0">
                <a:solidFill>
                  <a:schemeClr val="accent4"/>
                </a:solidFill>
              </a:rPr>
              <a:t> - cost-effective </a:t>
            </a:r>
            <a:r>
              <a:rPr lang="en-GB" sz="2000" dirty="0">
                <a:solidFill>
                  <a:schemeClr val="accent4"/>
                </a:solidFill>
              </a:rPr>
              <a:t>in case of higher-risk cases, independence must be </a:t>
            </a:r>
            <a:r>
              <a:rPr lang="en-GB" sz="2000" dirty="0" smtClean="0">
                <a:solidFill>
                  <a:schemeClr val="accent4"/>
                </a:solidFill>
              </a:rPr>
              <a:t>ensured</a:t>
            </a:r>
            <a:endParaRPr lang="en-GB" sz="2000" dirty="0">
              <a:solidFill>
                <a:schemeClr val="accent4"/>
              </a:solidFill>
            </a:endParaRPr>
          </a:p>
          <a:p>
            <a:pPr marL="342900" indent="-342900">
              <a:buFontTx/>
              <a:buChar char="-"/>
            </a:pPr>
            <a:r>
              <a:rPr lang="en-GB" sz="2400" dirty="0"/>
              <a:t>Reference prices </a:t>
            </a:r>
            <a:r>
              <a:rPr lang="en-GB" sz="2000" dirty="0" smtClean="0">
                <a:solidFill>
                  <a:schemeClr val="accent4"/>
                </a:solidFill>
              </a:rPr>
              <a:t>- </a:t>
            </a:r>
            <a:r>
              <a:rPr lang="en-GB" sz="2000" dirty="0" smtClean="0">
                <a:solidFill>
                  <a:schemeClr val="accent4"/>
                </a:solidFill>
              </a:rPr>
              <a:t>only </a:t>
            </a:r>
            <a:r>
              <a:rPr lang="en-GB" sz="2000" dirty="0">
                <a:solidFill>
                  <a:schemeClr val="accent4"/>
                </a:solidFill>
              </a:rPr>
              <a:t>useful if sufficiently close to the real market prices </a:t>
            </a:r>
            <a:r>
              <a:rPr lang="en-GB" sz="2000" dirty="0" smtClean="0">
                <a:solidFill>
                  <a:schemeClr val="accent4"/>
                </a:solidFill>
              </a:rPr>
              <a:t>available</a:t>
            </a:r>
            <a:endParaRPr lang="en-GB" sz="2000" dirty="0">
              <a:solidFill>
                <a:schemeClr val="accent4"/>
              </a:solidFill>
            </a:endParaRPr>
          </a:p>
          <a:p>
            <a:pPr marL="342900" indent="-342900">
              <a:buFontTx/>
              <a:buChar char="-"/>
            </a:pPr>
            <a:r>
              <a:rPr lang="en-GB" sz="2400" dirty="0"/>
              <a:t>Simplified cost </a:t>
            </a:r>
            <a:r>
              <a:rPr lang="en-GB" sz="2400" dirty="0" smtClean="0"/>
              <a:t>options</a:t>
            </a:r>
            <a:r>
              <a:rPr lang="en-GB" sz="2000" dirty="0" smtClean="0">
                <a:solidFill>
                  <a:schemeClr val="accent4"/>
                </a:solidFill>
              </a:rPr>
              <a:t> - important to </a:t>
            </a:r>
            <a:r>
              <a:rPr lang="en-GB" sz="2000" dirty="0">
                <a:solidFill>
                  <a:schemeClr val="accent4"/>
                </a:solidFill>
              </a:rPr>
              <a:t>set at the right </a:t>
            </a:r>
            <a:r>
              <a:rPr lang="en-GB" sz="2000" dirty="0" smtClean="0">
                <a:solidFill>
                  <a:schemeClr val="accent4"/>
                </a:solidFill>
              </a:rPr>
              <a:t>level</a:t>
            </a:r>
            <a:endParaRPr lang="en-GB" sz="2000" dirty="0">
              <a:solidFill>
                <a:schemeClr val="accent4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280709"/>
            <a:ext cx="2638587" cy="369332"/>
          </a:xfrm>
          <a:prstGeom prst="rect">
            <a:avLst/>
          </a:prstGeom>
          <a:solidFill>
            <a:srgbClr val="038748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prstClr val="white"/>
                </a:solidFill>
              </a:rPr>
              <a:t>SCOs and ECA audits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99167"/>
            <a:ext cx="3923928" cy="1285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6156176" y="465375"/>
            <a:ext cx="881844" cy="875393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74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74624f11eefedd6cc846ddded61b0157faf"/>
</p:tagLst>
</file>

<file path=ppt/theme/theme1.xml><?xml version="1.0" encoding="utf-8"?>
<a:theme xmlns:a="http://schemas.openxmlformats.org/drawingml/2006/main" name="Office Theme">
  <a:themeElements>
    <a:clrScheme name="ECA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026938"/>
      </a:accent1>
      <a:accent2>
        <a:srgbClr val="CDDC29"/>
      </a:accent2>
      <a:accent3>
        <a:srgbClr val="C2C3C6"/>
      </a:accent3>
      <a:accent4>
        <a:srgbClr val="58595B"/>
      </a:accent4>
      <a:accent5>
        <a:srgbClr val="20409A"/>
      </a:accent5>
      <a:accent6>
        <a:srgbClr val="7D9DD2"/>
      </a:accent6>
      <a:hlink>
        <a:srgbClr val="9454C3"/>
      </a:hlink>
      <a:folHlink>
        <a:srgbClr val="3EBBF0"/>
      </a:folHlink>
    </a:clrScheme>
    <a:fontScheme name="Myraid Pro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fCategory xmlns="137e1add-26f4-4f25-ac54-4576f1ef639c" xsi:nil="true"/>
    <Eca_Doc_Ext_Ref xmlns="137e1add-26f4-4f25-ac54-4576f1ef639c" xsi:nil="true"/>
    <sfDiv xmlns="137e1add-26f4-4f25-ac54-4576f1ef639c" xsi:nil="true"/>
    <sfLangTaxHTField0 xmlns="137e1add-26f4-4f25-ac54-4576f1ef639c">
      <Terms xmlns="http://schemas.microsoft.com/office/infopath/2007/PartnerControls"/>
    </sfLangTaxHTField0>
    <sfChrono xmlns="137e1add-26f4-4f25-ac54-4576f1ef639c" xsi:nil="true"/>
    <Eca_Doc_Author xmlns="137e1add-26f4-4f25-ac54-4576f1ef639c">
      <UserInfo>
        <DisplayName/>
        <AccountId xsi:nil="true"/>
        <AccountType/>
      </UserInfo>
    </Eca_Doc_Author>
    <TaxCatchAll xmlns="e311236c-cb3d-420c-8310-92411d8c11ee">
      <Value>70</Value>
      <Value>4</Value>
      <Value>2</Value>
      <Value>1</Value>
    </TaxCatchAll>
    <termstore_sfDivTaxHTField0 xmlns="137e1add-26f4-4f25-ac54-4576f1ef63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Directorate of the Presidency</TermName>
          <TermId xmlns="http://schemas.microsoft.com/office/infopath/2007/PartnerControls">a3f77e99-9212-46ff-8cee-52670a2f0846</TermId>
        </TermInfo>
      </Terms>
    </termstore_sfDivTaxHTField0>
    <Eca_Doc_ReferenceNumber xmlns="137e1add-26f4-4f25-ac54-4576f1ef639c" xsi:nil="true"/>
    <sfLang xmlns="137e1add-26f4-4f25-ac54-4576f1ef639c" xsi:nil="true"/>
    <Eca_Long_Description xmlns="137e1add-26f4-4f25-ac54-4576f1ef639c" xsi:nil="true"/>
    <Eca_Doc_Url xmlns="137e1add-26f4-4f25-ac54-4576f1ef639c">
      <Url xsi:nil="true"/>
      <Description xsi:nil="true"/>
    </Eca_Doc_Url>
    <Eca_DocumentDate xmlns="137e1add-26f4-4f25-ac54-4576f1ef639c">2015-03-17T23:00:00+00:00</Eca_DocumentDate>
    <Eca_ComponentIdentifier xmlns="137e1add-26f4-4f25-ac54-4576f1ef639c" xsi:nil="true"/>
    <Eca_Doc_TopicsTaxHTField0 xmlns="137e1add-26f4-4f25-ac54-4576f1ef639c">
      <Terms xmlns="http://schemas.microsoft.com/office/infopath/2007/PartnerControls"/>
    </Eca_Doc_TopicsTaxHTField0>
    <sfCategoryTaxHTField0 xmlns="137e1add-26f4-4f25-ac54-4576f1ef63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Presentation</TermName>
          <TermId xmlns="http://schemas.microsoft.com/office/infopath/2007/PartnerControls">ff41af9d-5882-4b16-86b4-31f73ed5bea0</TermId>
        </TermInfo>
      </Terms>
    </sfCategoryTaxHTField0>
    <Eca_Doc_Confidentiality_LevelsTaxHTField0 xmlns="188ae203-ec8e-48a0-9d3e-df7e0829e95e">
      <Terms xmlns="http://schemas.microsoft.com/office/infopath/2007/PartnerControls">
        <TermInfo xmlns="http://schemas.microsoft.com/office/infopath/2007/PartnerControls">
          <TermName xmlns="http://schemas.microsoft.com/office/infopath/2007/PartnerControls">Internal</TermName>
          <TermId xmlns="http://schemas.microsoft.com/office/infopath/2007/PartnerControls">7394ceda-a5ec-41d6-a3a2-3d61019f25a3</TermId>
        </TermInfo>
      </Terms>
    </Eca_Doc_Confidentiality_LevelsTaxHTField0>
    <Eca_Doc_OrganisationTaxHTField0 xmlns="57679b4f-dad0-4aa7-8af3-1212e9990382">
      <Terms xmlns="http://schemas.microsoft.com/office/infopath/2007/PartnerControls">
        <TermInfo xmlns="http://schemas.microsoft.com/office/infopath/2007/PartnerControls">
          <TermName xmlns="http://schemas.microsoft.com/office/infopath/2007/PartnerControls">European Court of Auditors</TermName>
          <TermId xmlns="http://schemas.microsoft.com/office/infopath/2007/PartnerControls">723c3162-adba-4aed-b99f-6e3e3f369d74</TermId>
        </TermInfo>
      </Terms>
    </Eca_Doc_OrganisationTaxHTField0>
    <Eca_CoreKeywordsDocTaxHTField0 xmlns="99e4c888-4bdd-4430-8258-fb32e86dade2">
      <Terms xmlns="http://schemas.microsoft.com/office/infopath/2007/PartnerControls"/>
    </Eca_CoreKeywordsDocTaxHTField0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Eca Document Simple" ma:contentTypeID="0x010100BD30D7845288499E9FA3CCCB05C1F3240070B27737AE5A42DA8405B0025FE6403D00CE8DBD8BE74E7749828E9D761A64D53F" ma:contentTypeVersion="24" ma:contentTypeDescription="Eca Content Type Simple Document" ma:contentTypeScope="" ma:versionID="354be0ccc949fd868702c1a25896f2c5">
  <xsd:schema xmlns:xsd="http://www.w3.org/2001/XMLSchema" xmlns:xs="http://www.w3.org/2001/XMLSchema" xmlns:p="http://schemas.microsoft.com/office/2006/metadata/properties" xmlns:ns2="137e1add-26f4-4f25-ac54-4576f1ef639c" xmlns:ns3="188ae203-ec8e-48a0-9d3e-df7e0829e95e" xmlns:ns4="57679b4f-dad0-4aa7-8af3-1212e9990382" xmlns:ns5="99e4c888-4bdd-4430-8258-fb32e86dade2" xmlns:ns6="e311236c-cb3d-420c-8310-92411d8c11ee" targetNamespace="http://schemas.microsoft.com/office/2006/metadata/properties" ma:root="true" ma:fieldsID="1d9b70264568d60dd5ba23c64b80ec89" ns2:_="" ns3:_="" ns4:_="" ns5:_="" ns6:_="">
    <xsd:import namespace="137e1add-26f4-4f25-ac54-4576f1ef639c"/>
    <xsd:import namespace="188ae203-ec8e-48a0-9d3e-df7e0829e95e"/>
    <xsd:import namespace="57679b4f-dad0-4aa7-8af3-1212e9990382"/>
    <xsd:import namespace="99e4c888-4bdd-4430-8258-fb32e86dade2"/>
    <xsd:import namespace="e311236c-cb3d-420c-8310-92411d8c11ee"/>
    <xsd:element name="properties">
      <xsd:complexType>
        <xsd:sequence>
          <xsd:element name="documentManagement">
            <xsd:complexType>
              <xsd:all>
                <xsd:element ref="ns2:Eca_Long_Description" minOccurs="0"/>
                <xsd:element ref="ns2:Eca_ComponentIdentifier" minOccurs="0"/>
                <xsd:element ref="ns2:sfCategoryTaxHTField0" minOccurs="0"/>
                <xsd:element ref="ns2:sfCategory" minOccurs="0"/>
                <xsd:element ref="ns2:termstore_sfDivTaxHTField0" minOccurs="0"/>
                <xsd:element ref="ns2:sfDiv" minOccurs="0"/>
                <xsd:element ref="ns2:sfChrono" minOccurs="0"/>
                <xsd:element ref="ns2:sfLangTaxHTField0" minOccurs="0"/>
                <xsd:element ref="ns2:sfLang" minOccurs="0"/>
                <xsd:element ref="ns2:Eca_Doc_Url" minOccurs="0"/>
                <xsd:element ref="ns3:Eca_Doc_Confidentiality_LevelsTaxHTField0" minOccurs="0"/>
                <xsd:element ref="ns4:Eca_Doc_OrganisationTaxHTField0" minOccurs="0"/>
                <xsd:element ref="ns2:Eca_Doc_Author" minOccurs="0"/>
                <xsd:element ref="ns5:Eca_CoreKeywordsDocTaxHTField0" minOccurs="0"/>
                <xsd:element ref="ns2:Eca_Doc_TopicsTaxHTField0" minOccurs="0"/>
                <xsd:element ref="ns2:Eca_DocumentDate" minOccurs="0"/>
                <xsd:element ref="ns6:TaxCatchAll" minOccurs="0"/>
                <xsd:element ref="ns5:TaxCatchAllLabel" minOccurs="0"/>
                <xsd:element ref="ns2:Eca_Doc_Ext_Ref" minOccurs="0"/>
                <xsd:element ref="ns2:Eca_Doc_Reference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7e1add-26f4-4f25-ac54-4576f1ef639c" elementFormDefault="qualified">
    <xsd:import namespace="http://schemas.microsoft.com/office/2006/documentManagement/types"/>
    <xsd:import namespace="http://schemas.microsoft.com/office/infopath/2007/PartnerControls"/>
    <xsd:element name="Eca_Long_Description" ma:index="9" nillable="true" ma:displayName="Long Description" ma:internalName="Eca_Long_Description">
      <xsd:simpleType>
        <xsd:restriction base="dms:Unknown"/>
      </xsd:simpleType>
    </xsd:element>
    <xsd:element name="Eca_ComponentIdentifier" ma:index="10" nillable="true" ma:displayName="Document - Identifier" ma:hidden="true" ma:internalName="Eca_ComponentIdentifier" ma:readOnly="false">
      <xsd:simpleType>
        <xsd:restriction base="dms:Text">
          <xsd:maxLength value="255"/>
        </xsd:restriction>
      </xsd:simpleType>
    </xsd:element>
    <xsd:element name="sfCategoryTaxHTField0" ma:index="11" nillable="true" ma:taxonomy="true" ma:internalName="sfCategoryTaxHTField0" ma:taxonomyFieldName="termstore_sfCategory" ma:displayName="Document - Document Type" ma:fieldId="{69eb2403-51d9-40e0-82c7-43495d691d40}" ma:taxonomyMulti="true" ma:sspId="ffa626bc-382c-43ed-a255-dc332f30d049" ma:termSetId="6e65368f-b710-4458-a5f3-10bb0edc092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fCategory" ma:index="13" nillable="true" ma:displayName="Document - Document Type" ma:hidden="true" ma:internalName="sfCategory">
      <xsd:simpleType>
        <xsd:restriction base="dms:Text"/>
      </xsd:simpleType>
    </xsd:element>
    <xsd:element name="termstore_sfDivTaxHTField0" ma:index="14" nillable="true" ma:taxonomy="true" ma:internalName="termstore_sfDivTaxHTField0" ma:taxonomyFieldName="termstore_sfDiv" ma:displayName="Document - Originating department" ma:fieldId="{622c930b-2338-4215-8ce6-2401d9d232e8}" ma:sspId="ffa626bc-382c-43ed-a255-dc332f30d049" ma:termSetId="2ac97ed3-5049-47c4-88f7-2e4314ac20c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fDiv" ma:index="16" nillable="true" ma:displayName="Document - Originating department" ma:hidden="true" ma:internalName="sfDiv">
      <xsd:simpleType>
        <xsd:restriction base="dms:Text"/>
      </xsd:simpleType>
    </xsd:element>
    <xsd:element name="sfChrono" ma:index="17" nillable="true" ma:displayName="Document - Chrono Number" ma:internalName="sfChrono">
      <xsd:simpleType>
        <xsd:restriction base="dms:Text">
          <xsd:maxLength value="6"/>
        </xsd:restriction>
      </xsd:simpleType>
    </xsd:element>
    <xsd:element name="sfLangTaxHTField0" ma:index="18" nillable="true" ma:taxonomy="true" ma:internalName="sfLangTaxHTField0" ma:taxonomyFieldName="termstore_sfLang" ma:displayName="Document - Language" ma:fieldId="{490a4180-7909-4eac-a40d-593aa46158e2}" ma:sspId="ffa626bc-382c-43ed-a255-dc332f30d049" ma:termSetId="69f4ebea-3273-4535-ac00-b9e75797cd6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fLang" ma:index="20" nillable="true" ma:displayName="Document - Language" ma:hidden="true" ma:internalName="sfLang">
      <xsd:simpleType>
        <xsd:restriction base="dms:Text"/>
      </xsd:simpleType>
    </xsd:element>
    <xsd:element name="Eca_Doc_Url" ma:index="21" nillable="true" ma:displayName="Document - Url" ma:internalName="Eca_Doc_Ur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Eca_Doc_Author" ma:index="26" nillable="true" ma:displayName="Document - Author" ma:internalName="Eca_Doc_Autho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ca_Doc_TopicsTaxHTField0" ma:index="29" nillable="true" ma:taxonomy="true" ma:internalName="Eca_Doc_TopicsTaxHTField0" ma:taxonomyFieldName="Eca_Doc_Topics" ma:displayName="Document - Topics" ma:fieldId="{eb929e67-af78-47ab-b858-3ba8686b4e11}" ma:taxonomyMulti="true" ma:sspId="ffa626bc-382c-43ed-a255-dc332f30d049" ma:termSetId="77d4c2c8-7cfb-4ae6-ba15-43c1b849372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ca_DocumentDate" ma:index="31" nillable="true" ma:displayName="Document - Date" ma:default="[today]" ma:format="DateOnly" ma:internalName="Eca_DocumentDate">
      <xsd:simpleType>
        <xsd:restriction base="dms:DateTime"/>
      </xsd:simpleType>
    </xsd:element>
    <xsd:element name="Eca_Doc_Ext_Ref" ma:index="34" nillable="true" ma:displayName="Document - External Reference" ma:internalName="Eca_Doc_Ext_Ref">
      <xsd:simpleType>
        <xsd:restriction base="dms:Text"/>
      </xsd:simpleType>
    </xsd:element>
    <xsd:element name="Eca_Doc_ReferenceNumber" ma:index="35" nillable="true" ma:displayName="Document - Reference Number" ma:internalName="Eca_Doc_ReferenceNumber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8ae203-ec8e-48a0-9d3e-df7e0829e95e" elementFormDefault="qualified">
    <xsd:import namespace="http://schemas.microsoft.com/office/2006/documentManagement/types"/>
    <xsd:import namespace="http://schemas.microsoft.com/office/infopath/2007/PartnerControls"/>
    <xsd:element name="Eca_Doc_Confidentiality_LevelsTaxHTField0" ma:index="22" nillable="true" ma:taxonomy="true" ma:internalName="Eca_Doc_Confidentiality_LevelsTaxHTField0" ma:taxonomyFieldName="Eca_Doc_Confidentiality_Levels" ma:displayName="Document - Confidentiality Level" ma:default="1;#Internal|7394ceda-a5ec-41d6-a3a2-3d61019f25a3" ma:fieldId="{eecfe041-30d8-4579-a80d-99e524c70b7a}" ma:sspId="ffa626bc-382c-43ed-a255-dc332f30d049" ma:termSetId="b73df152-b3fa-4741-8e38-8b83e53eb3b9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679b4f-dad0-4aa7-8af3-1212e9990382" elementFormDefault="qualified">
    <xsd:import namespace="http://schemas.microsoft.com/office/2006/documentManagement/types"/>
    <xsd:import namespace="http://schemas.microsoft.com/office/infopath/2007/PartnerControls"/>
    <xsd:element name="Eca_Doc_OrganisationTaxHTField0" ma:index="24" nillable="true" ma:taxonomy="true" ma:internalName="Eca_Doc_OrganisationTaxHTField0" ma:taxonomyFieldName="Eca_Doc_Organisation" ma:displayName="Document - Organisation" ma:default="2;#European Court of Auditors|723c3162-adba-4aed-b99f-6e3e3f369d74" ma:fieldId="{23044d9e-57af-43f6-ba36-c98ae909e4a3}" ma:sspId="ffa626bc-382c-43ed-a255-dc332f30d049" ma:termSetId="fd21bd04-4b82-4b30-ab71-267b0f69bf2d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e4c888-4bdd-4430-8258-fb32e86dade2" elementFormDefault="qualified">
    <xsd:import namespace="http://schemas.microsoft.com/office/2006/documentManagement/types"/>
    <xsd:import namespace="http://schemas.microsoft.com/office/infopath/2007/PartnerControls"/>
    <xsd:element name="Eca_CoreKeywordsDocTaxHTField0" ma:index="27" nillable="true" ma:taxonomy="true" ma:internalName="Eca_CoreKeywordsDocTaxHTField0" ma:taxonomyFieldName="Eca_CoreKeywordsDoc" ma:displayName="Document - Core Business Keywords" ma:fieldId="{2c4955b7-0208-45e3-988d-08ba3e782e72}" ma:taxonomyMulti="true" ma:sspId="ffa626bc-382c-43ed-a255-dc332f30d049" ma:termSetId="fcf8811f-6b82-47aa-9602-64d55252680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Label" ma:index="33" nillable="true" ma:displayName="Taxonomy Catch All Column1" ma:description="" ma:hidden="true" ma:list="{262DF373-265E-46CC-A393-C007667C5A49}" ma:internalName="TaxCatchAllLabel" ma:readOnly="true" ma:showField="CatchAllDataLabel" ma:web="~sitecollection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11236c-cb3d-420c-8310-92411d8c11ee" elementFormDefault="qualified">
    <xsd:import namespace="http://schemas.microsoft.com/office/2006/documentManagement/types"/>
    <xsd:import namespace="http://schemas.microsoft.com/office/infopath/2007/PartnerControls"/>
    <xsd:element name="TaxCatchAll" ma:index="32" nillable="true" ma:displayName="Taxonomy Catch All Column" ma:hidden="true" ma:list="{b851240b-7706-4feb-9b25-fa7971e3cef2}" ma:internalName="TaxCatchAll" ma:showField="CatchAllData" ma:web="137e1add-26f4-4f25-ac54-4576f1ef63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8" ma:displayName="Description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haredContentType xmlns="Microsoft.SharePoint.Taxonomy.ContentTypeSync" SourceId="ffa626bc-382c-43ed-a255-dc332f30d049" ContentTypeId="0x010100BD30D7845288499E9FA3CCCB05C1F3240070B27737AE5A42DA8405B0025FE6403D" PreviousValue="false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D83A378-24A7-4E3F-869A-2E9CBC7BD548}">
  <ds:schemaRefs>
    <ds:schemaRef ds:uri="http://purl.org/dc/dcmitype/"/>
    <ds:schemaRef ds:uri="137e1add-26f4-4f25-ac54-4576f1ef639c"/>
    <ds:schemaRef ds:uri="http://www.w3.org/XML/1998/namespace"/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57679b4f-dad0-4aa7-8af3-1212e9990382"/>
    <ds:schemaRef ds:uri="e311236c-cb3d-420c-8310-92411d8c11ee"/>
    <ds:schemaRef ds:uri="99e4c888-4bdd-4430-8258-fb32e86dade2"/>
    <ds:schemaRef ds:uri="188ae203-ec8e-48a0-9d3e-df7e0829e95e"/>
  </ds:schemaRefs>
</ds:datastoreItem>
</file>

<file path=customXml/itemProps2.xml><?xml version="1.0" encoding="utf-8"?>
<ds:datastoreItem xmlns:ds="http://schemas.openxmlformats.org/officeDocument/2006/customXml" ds:itemID="{1FE1D466-0EBE-43A1-8762-DBC2E12292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7e1add-26f4-4f25-ac54-4576f1ef639c"/>
    <ds:schemaRef ds:uri="188ae203-ec8e-48a0-9d3e-df7e0829e95e"/>
    <ds:schemaRef ds:uri="57679b4f-dad0-4aa7-8af3-1212e9990382"/>
    <ds:schemaRef ds:uri="99e4c888-4bdd-4430-8258-fb32e86dade2"/>
    <ds:schemaRef ds:uri="e311236c-cb3d-420c-8310-92411d8c11e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A05FE22-B208-4E61-9C57-82E583DFFC55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A4CFECFA-B35C-45DC-9D09-2A3DEF2AC09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4103</TotalTime>
  <Words>931</Words>
  <Application>Microsoft Office PowerPoint</Application>
  <PresentationFormat>On-screen Show (4:3)</PresentationFormat>
  <Paragraphs>182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SCOs and ECA audits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Thank you for your attention.  Any questions?  </vt:lpstr>
      <vt:lpstr>Contact Details</vt:lpstr>
    </vt:vector>
  </TitlesOfParts>
  <Company>Emperor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Victoria Creswell</dc:creator>
  <cp:lastModifiedBy>ROBERT MARKUS</cp:lastModifiedBy>
  <cp:revision>407</cp:revision>
  <cp:lastPrinted>2016-09-22T08:25:59Z</cp:lastPrinted>
  <dcterms:created xsi:type="dcterms:W3CDTF">2013-08-06T13:50:03Z</dcterms:created>
  <dcterms:modified xsi:type="dcterms:W3CDTF">2016-09-22T12:38:31Z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800</vt:r8>
  </property>
  <property fmtid="{D5CDD505-2E9C-101B-9397-08002B2CF9AE}" pid="3" name="Ecanet_related_doc">
    <vt:lpwstr/>
  </property>
  <property fmtid="{D5CDD505-2E9C-101B-9397-08002B2CF9AE}" pid="4" name="Eca_UnitTaxHTField0">
    <vt:lpwstr/>
  </property>
  <property fmtid="{D5CDD505-2E9C-101B-9397-08002B2CF9AE}" pid="5" name="Eca_Description_DocSet">
    <vt:lpwstr/>
  </property>
  <property fmtid="{D5CDD505-2E9C-101B-9397-08002B2CF9AE}" pid="6" name="Eca_Doc_Topics">
    <vt:lpwstr/>
  </property>
  <property fmtid="{D5CDD505-2E9C-101B-9397-08002B2CF9AE}" pid="7" name="Eca_DocIdentifier">
    <vt:lpwstr/>
  </property>
  <property fmtid="{D5CDD505-2E9C-101B-9397-08002B2CF9AE}" pid="8" name="Eca_ConfidentialityLevelTaxHTField0">
    <vt:lpwstr>Internal|7394ceda-a5ec-41d6-a3a2-3d61019f25a3</vt:lpwstr>
  </property>
  <property fmtid="{D5CDD505-2E9C-101B-9397-08002B2CF9AE}" pid="9" name="DocumentSetDescription">
    <vt:lpwstr/>
  </property>
  <property fmtid="{D5CDD505-2E9C-101B-9397-08002B2CF9AE}" pid="10" name="Eca_Unit">
    <vt:lpwstr/>
  </property>
  <property fmtid="{D5CDD505-2E9C-101B-9397-08002B2CF9AE}" pid="11" name="Eca_KeywordsTaxHTField0">
    <vt:lpwstr/>
  </property>
  <property fmtid="{D5CDD505-2E9C-101B-9397-08002B2CF9AE}" pid="12" name="ContentTypeId">
    <vt:lpwstr>0x010100BD30D7845288499E9FA3CCCB05C1F3240070B27737AE5A42DA8405B0025FE6403D00CE8DBD8BE74E7749828E9D761A64D53F</vt:lpwstr>
  </property>
  <property fmtid="{D5CDD505-2E9C-101B-9397-08002B2CF9AE}" pid="13" name="Eca_CoreKeywordsDoc">
    <vt:lpwstr/>
  </property>
  <property fmtid="{D5CDD505-2E9C-101B-9397-08002B2CF9AE}" pid="14" name="Eca_ConfidentialityLevel">
    <vt:lpwstr>1;#Internal|7394ceda-a5ec-41d6-a3a2-3d61019f25a3</vt:lpwstr>
  </property>
  <property fmtid="{D5CDD505-2E9C-101B-9397-08002B2CF9AE}" pid="15" name="_SourceUrl">
    <vt:lpwstr/>
  </property>
  <property fmtid="{D5CDD505-2E9C-101B-9397-08002B2CF9AE}" pid="16" name="_SharedFileIndex">
    <vt:lpwstr/>
  </property>
  <property fmtid="{D5CDD505-2E9C-101B-9397-08002B2CF9AE}" pid="17" name="Eca_DocumentType">
    <vt:lpwstr/>
  </property>
  <property fmtid="{D5CDD505-2E9C-101B-9397-08002B2CF9AE}" pid="18" name="Eca_Keywords">
    <vt:lpwstr/>
  </property>
  <property fmtid="{D5CDD505-2E9C-101B-9397-08002B2CF9AE}" pid="19" name="Eca_CoreKeywords">
    <vt:lpwstr/>
  </property>
  <property fmtid="{D5CDD505-2E9C-101B-9397-08002B2CF9AE}" pid="20" name="Eca_DocSet_Url">
    <vt:lpwstr/>
  </property>
  <property fmtid="{D5CDD505-2E9C-101B-9397-08002B2CF9AE}" pid="21" name="Eca_CoreKeywordsTaxHTField0">
    <vt:lpwstr/>
  </property>
  <property fmtid="{D5CDD505-2E9C-101B-9397-08002B2CF9AE}" pid="22" name="Eca_PerspectivesTaxHTField0">
    <vt:lpwstr/>
  </property>
  <property fmtid="{D5CDD505-2E9C-101B-9397-08002B2CF9AE}" pid="23" name="Eca_OrganisationTaxHTField0">
    <vt:lpwstr>European Court of Auditors|723c3162-adba-4aed-b99f-6e3e3f369d74</vt:lpwstr>
  </property>
  <property fmtid="{D5CDD505-2E9C-101B-9397-08002B2CF9AE}" pid="24" name="Eca_DocumentTypeTaxHTField0">
    <vt:lpwstr/>
  </property>
  <property fmtid="{D5CDD505-2E9C-101B-9397-08002B2CF9AE}" pid="25" name="Eca_Doc_Confidentiality_Levels">
    <vt:lpwstr>1;#Internal|7394ceda-a5ec-41d6-a3a2-3d61019f25a3</vt:lpwstr>
  </property>
  <property fmtid="{D5CDD505-2E9C-101B-9397-08002B2CF9AE}" pid="26" name="termstore_sfCategory">
    <vt:lpwstr>70;#Presentation|ff41af9d-5882-4b16-86b4-31f73ed5bea0</vt:lpwstr>
  </property>
  <property fmtid="{D5CDD505-2E9C-101B-9397-08002B2CF9AE}" pid="27" name="Eca_Doc_Organisation">
    <vt:lpwstr>2;#European Court of Auditors|723c3162-adba-4aed-b99f-6e3e3f369d74</vt:lpwstr>
  </property>
  <property fmtid="{D5CDD505-2E9C-101B-9397-08002B2CF9AE}" pid="28" name="Eca_OrgLanguageTaxHTField0">
    <vt:lpwstr/>
  </property>
  <property fmtid="{D5CDD505-2E9C-101B-9397-08002B2CF9AE}" pid="29" name="Ecanet_meeting_reference">
    <vt:lpwstr/>
  </property>
  <property fmtid="{D5CDD505-2E9C-101B-9397-08002B2CF9AE}" pid="30" name="Eca_DocSet_Ext_Ref">
    <vt:lpwstr/>
  </property>
  <property fmtid="{D5CDD505-2E9C-101B-9397-08002B2CF9AE}" pid="31" name="Eca_ReferenceNumber">
    <vt:lpwstr/>
  </property>
  <property fmtid="{D5CDD505-2E9C-101B-9397-08002B2CF9AE}" pid="32" name="termstore_sfDiv">
    <vt:lpwstr>4;#Directorate of the Presidency|a3f77e99-9212-46ff-8cee-52670a2f0846</vt:lpwstr>
  </property>
  <property fmtid="{D5CDD505-2E9C-101B-9397-08002B2CF9AE}" pid="33" name="Eca_Perspectives">
    <vt:lpwstr/>
  </property>
  <property fmtid="{D5CDD505-2E9C-101B-9397-08002B2CF9AE}" pid="34" name="Eca_Organisation">
    <vt:lpwstr>2;#European Court of Auditors|723c3162-adba-4aed-b99f-6e3e3f369d74</vt:lpwstr>
  </property>
  <property fmtid="{D5CDD505-2E9C-101B-9397-08002B2CF9AE}" pid="35" name="Eca_OrgLanguage">
    <vt:lpwstr/>
  </property>
  <property fmtid="{D5CDD505-2E9C-101B-9397-08002B2CF9AE}" pid="36" name="termstore_sfLang">
    <vt:lpwstr/>
  </property>
</Properties>
</file>